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62" r:id="rId9"/>
    <p:sldId id="263" r:id="rId10"/>
    <p:sldId id="272" r:id="rId11"/>
    <p:sldId id="273" r:id="rId12"/>
    <p:sldId id="267" r:id="rId13"/>
    <p:sldId id="268" r:id="rId14"/>
    <p:sldId id="269" r:id="rId15"/>
    <p:sldId id="270" r:id="rId16"/>
  </p:sldIdLst>
  <p:sldSz cx="14630400" cy="8229600"/>
  <p:notesSz cx="8229600" cy="14630400"/>
  <p:embeddedFontLst>
    <p:embeddedFont>
      <p:font typeface="Noto Sans TC" panose="020B0604020202020204" charset="-128"/>
      <p:regular r:id="rId18"/>
    </p:embeddedFont>
    <p:embeddedFont>
      <p:font typeface="Aptos Black" panose="020B0004020202020204" pitchFamily="34" charset="0"/>
      <p:bold r:id="rId19"/>
    </p:embeddedFont>
    <p:embeddedFont>
      <p:font typeface="Arial Black" panose="020B0A04020102020204" pitchFamily="34" charset="0"/>
      <p:bold r:id="rId20"/>
    </p:embeddedFont>
    <p:embeddedFont>
      <p:font typeface="Consolas" panose="020B0609020204030204" pitchFamily="49" charset="0"/>
      <p:regular r:id="rId21"/>
      <p:bold r:id="rId22"/>
      <p:italic r:id="rId23"/>
      <p:boldItalic r:id="rId24"/>
    </p:embeddedFont>
    <p:embeddedFont>
      <p:font typeface="Sora Medium" panose="020B0604020202020204" charset="0"/>
      <p:regular r:id="rId25"/>
    </p:embeddedFont>
  </p:embeddedFontLst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00FF"/>
    <a:srgbClr val="CC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4" autoAdjust="0"/>
    <p:restoredTop sz="94610"/>
  </p:normalViewPr>
  <p:slideViewPr>
    <p:cSldViewPr snapToGrid="0" snapToObjects="1">
      <p:cViewPr varScale="1">
        <p:scale>
          <a:sx n="80" d="100"/>
          <a:sy n="80" d="100"/>
        </p:scale>
        <p:origin x="3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9085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A699D5-3F55-A568-107A-549C9E7B5E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A39585-6791-40EC-9F9E-D287A853AD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9DF989-A7D8-946B-9F81-4476FC5D60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4CC5B-F41B-BEE3-B571-950A8C768AD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890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35954-13C4-E5B0-DE9D-2541206E7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5A01CD-9AE0-F02D-BEB3-0F22E6597A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C253-0705-7E72-6247-81E3943A5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90FD34-BFC6-02C5-7A5B-51C21D92F96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8512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E1D8B-CFFF-F805-59E1-5F34453580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6E2B94-DFB4-D5A9-905E-9E27995A7B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0C339E-7062-21C3-5155-26FFD1B55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DD5D6F-7020-D7F1-F023-65DC711E521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1537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svg"/><Relationship Id="rId3" Type="http://schemas.openxmlformats.org/officeDocument/2006/relationships/image" Target="../media/image37.png"/><Relationship Id="rId7" Type="http://schemas.openxmlformats.org/officeDocument/2006/relationships/image" Target="../media/image41.sv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45.sv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svg"/><Relationship Id="rId9" Type="http://schemas.openxmlformats.org/officeDocument/2006/relationships/image" Target="../media/image4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4546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F0502020204030204" pitchFamily="34" charset="0"/>
                <a:ea typeface="Sora Medium" pitchFamily="34" charset="-122"/>
                <a:cs typeface="Sora Medium" pitchFamily="34" charset="-120"/>
              </a:rPr>
              <a:t>Detección de Neumonía con Inteligencia Artificial</a:t>
            </a:r>
            <a:endParaRPr lang="en-US" sz="4000" dirty="0">
              <a:latin typeface="Aptos Black" panose="020F050202020403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50318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C00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Sistema Automatizado de Diagnóstico Médico mediante Deep Learning</a:t>
            </a:r>
            <a:endParaRPr lang="en-US" sz="1750" b="1" dirty="0">
              <a:solidFill>
                <a:srgbClr val="CC00FF"/>
              </a:solidFill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512123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CC00CC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Lucía Caprile González | 31 de Enero de 2026</a:t>
            </a:r>
            <a:endParaRPr lang="en-US" sz="1750" b="1" dirty="0">
              <a:solidFill>
                <a:srgbClr val="CC00CC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E828ED-DCAE-AB8D-236C-5E374C3F8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9D6308F0-AA6E-DE04-8C7B-C2B455B896DF}"/>
              </a:ext>
            </a:extLst>
          </p:cNvPr>
          <p:cNvSpPr/>
          <p:nvPr/>
        </p:nvSpPr>
        <p:spPr>
          <a:xfrm>
            <a:off x="793790" y="1141214"/>
            <a:ext cx="467046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Rendimiento del sistema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23" name="Text 16">
            <a:extLst>
              <a:ext uri="{FF2B5EF4-FFF2-40B4-BE49-F238E27FC236}">
                <a16:creationId xmlns:a16="http://schemas.microsoft.com/office/drawing/2014/main" id="{506E9786-54E8-77C5-CEBE-79B399C17D1A}"/>
              </a:ext>
            </a:extLst>
          </p:cNvPr>
          <p:cNvSpPr/>
          <p:nvPr/>
        </p:nvSpPr>
        <p:spPr>
          <a:xfrm>
            <a:off x="793790" y="2135207"/>
            <a:ext cx="229754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Métricas principales</a:t>
            </a:r>
            <a:endParaRPr lang="en-US" sz="2000" dirty="0"/>
          </a:p>
        </p:txBody>
      </p:sp>
      <p:sp>
        <p:nvSpPr>
          <p:cNvPr id="24" name="Text 17">
            <a:extLst>
              <a:ext uri="{FF2B5EF4-FFF2-40B4-BE49-F238E27FC236}">
                <a16:creationId xmlns:a16="http://schemas.microsoft.com/office/drawing/2014/main" id="{55EAFF3F-51DA-D925-8314-22A94C55D1E1}"/>
              </a:ext>
            </a:extLst>
          </p:cNvPr>
          <p:cNvSpPr/>
          <p:nvPr/>
        </p:nvSpPr>
        <p:spPr>
          <a:xfrm>
            <a:off x="2020848" y="4142542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95.4%</a:t>
            </a:r>
            <a:endParaRPr lang="en-US" sz="2900" dirty="0"/>
          </a:p>
        </p:txBody>
      </p:sp>
      <p:pic>
        <p:nvPicPr>
          <p:cNvPr id="25" name="Image 5" descr="preencoded.png">
            <a:extLst>
              <a:ext uri="{FF2B5EF4-FFF2-40B4-BE49-F238E27FC236}">
                <a16:creationId xmlns:a16="http://schemas.microsoft.com/office/drawing/2014/main" id="{E35206F9-2BA2-17AC-2F8A-3C3FAC63A2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894" y="3221117"/>
            <a:ext cx="2211467" cy="2211467"/>
          </a:xfrm>
          <a:prstGeom prst="rect">
            <a:avLst/>
          </a:prstGeom>
        </p:spPr>
      </p:pic>
      <p:sp>
        <p:nvSpPr>
          <p:cNvPr id="26" name="Text 18">
            <a:extLst>
              <a:ext uri="{FF2B5EF4-FFF2-40B4-BE49-F238E27FC236}">
                <a16:creationId xmlns:a16="http://schemas.microsoft.com/office/drawing/2014/main" id="{602F091B-E115-8505-626D-DFE9F59A62D8}"/>
              </a:ext>
            </a:extLst>
          </p:cNvPr>
          <p:cNvSpPr/>
          <p:nvPr/>
        </p:nvSpPr>
        <p:spPr>
          <a:xfrm>
            <a:off x="2006084" y="55651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Precisión global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27" name="Text 19">
            <a:extLst>
              <a:ext uri="{FF2B5EF4-FFF2-40B4-BE49-F238E27FC236}">
                <a16:creationId xmlns:a16="http://schemas.microsoft.com/office/drawing/2014/main" id="{03C58117-8B8C-8A5F-13D0-5F01DB5456DB}"/>
              </a:ext>
            </a:extLst>
          </p:cNvPr>
          <p:cNvSpPr/>
          <p:nvPr/>
        </p:nvSpPr>
        <p:spPr>
          <a:xfrm>
            <a:off x="1428036" y="5892999"/>
            <a:ext cx="2880000" cy="690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Porcentaje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total de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diagnósticos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correctos</a:t>
            </a:r>
            <a:endParaRPr lang="en-US" sz="1400" dirty="0"/>
          </a:p>
        </p:txBody>
      </p:sp>
      <p:sp>
        <p:nvSpPr>
          <p:cNvPr id="28" name="Text 20">
            <a:extLst>
              <a:ext uri="{FF2B5EF4-FFF2-40B4-BE49-F238E27FC236}">
                <a16:creationId xmlns:a16="http://schemas.microsoft.com/office/drawing/2014/main" id="{91ED24B4-7509-8989-817E-1310FC2A5BD2}"/>
              </a:ext>
            </a:extLst>
          </p:cNvPr>
          <p:cNvSpPr/>
          <p:nvPr/>
        </p:nvSpPr>
        <p:spPr>
          <a:xfrm>
            <a:off x="6408301" y="4142542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96.8%</a:t>
            </a:r>
            <a:endParaRPr lang="en-US" sz="2900" dirty="0"/>
          </a:p>
        </p:txBody>
      </p:sp>
      <p:pic>
        <p:nvPicPr>
          <p:cNvPr id="29" name="Image 6" descr="preencoded.png">
            <a:extLst>
              <a:ext uri="{FF2B5EF4-FFF2-40B4-BE49-F238E27FC236}">
                <a16:creationId xmlns:a16="http://schemas.microsoft.com/office/drawing/2014/main" id="{9D433480-1A82-5B0B-B121-65FB125930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348" y="3221117"/>
            <a:ext cx="2211467" cy="2211467"/>
          </a:xfrm>
          <a:prstGeom prst="rect">
            <a:avLst/>
          </a:prstGeom>
        </p:spPr>
      </p:pic>
      <p:sp>
        <p:nvSpPr>
          <p:cNvPr id="30" name="Text 21">
            <a:extLst>
              <a:ext uri="{FF2B5EF4-FFF2-40B4-BE49-F238E27FC236}">
                <a16:creationId xmlns:a16="http://schemas.microsoft.com/office/drawing/2014/main" id="{E1EC1D7B-B6A5-F19D-3663-3EB766CB101E}"/>
              </a:ext>
            </a:extLst>
          </p:cNvPr>
          <p:cNvSpPr/>
          <p:nvPr/>
        </p:nvSpPr>
        <p:spPr>
          <a:xfrm>
            <a:off x="6393656" y="55651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Sensibilidad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BEE48222-67B5-07F3-1760-8D08783B2E1A}"/>
              </a:ext>
            </a:extLst>
          </p:cNvPr>
          <p:cNvSpPr/>
          <p:nvPr/>
        </p:nvSpPr>
        <p:spPr>
          <a:xfrm>
            <a:off x="5874962" y="5852874"/>
            <a:ext cx="2880000" cy="73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Capacidad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de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detectar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neumonía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cuando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está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presente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1D974162-D04B-3E7D-9204-76B1C06CFD57}"/>
              </a:ext>
            </a:extLst>
          </p:cNvPr>
          <p:cNvSpPr/>
          <p:nvPr/>
        </p:nvSpPr>
        <p:spPr>
          <a:xfrm>
            <a:off x="10795873" y="4142542"/>
            <a:ext cx="1813322" cy="3684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900"/>
              </a:lnSpc>
              <a:buNone/>
            </a:pPr>
            <a:r>
              <a:rPr lang="en-US" sz="29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92.3%</a:t>
            </a:r>
            <a:endParaRPr lang="en-US" sz="2900" dirty="0"/>
          </a:p>
        </p:txBody>
      </p:sp>
      <p:pic>
        <p:nvPicPr>
          <p:cNvPr id="33" name="Image 7" descr="preencoded.png">
            <a:extLst>
              <a:ext uri="{FF2B5EF4-FFF2-40B4-BE49-F238E27FC236}">
                <a16:creationId xmlns:a16="http://schemas.microsoft.com/office/drawing/2014/main" id="{AEEA0F3A-BDB5-0F37-73AF-64348BBBF7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6920" y="3221117"/>
            <a:ext cx="2211467" cy="2211467"/>
          </a:xfrm>
          <a:prstGeom prst="rect">
            <a:avLst/>
          </a:prstGeom>
        </p:spPr>
      </p:pic>
      <p:sp>
        <p:nvSpPr>
          <p:cNvPr id="34" name="Text 24">
            <a:extLst>
              <a:ext uri="{FF2B5EF4-FFF2-40B4-BE49-F238E27FC236}">
                <a16:creationId xmlns:a16="http://schemas.microsoft.com/office/drawing/2014/main" id="{7234DA1E-2ADD-BE50-C5AA-0E8CDA55E4EF}"/>
              </a:ext>
            </a:extLst>
          </p:cNvPr>
          <p:cNvSpPr/>
          <p:nvPr/>
        </p:nvSpPr>
        <p:spPr>
          <a:xfrm>
            <a:off x="10781228" y="5565100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Especificidad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35" name="Text 25">
            <a:extLst>
              <a:ext uri="{FF2B5EF4-FFF2-40B4-BE49-F238E27FC236}">
                <a16:creationId xmlns:a16="http://schemas.microsoft.com/office/drawing/2014/main" id="{C80CC8E1-A326-6EC8-B7BE-A1C831E91FE6}"/>
              </a:ext>
            </a:extLst>
          </p:cNvPr>
          <p:cNvSpPr/>
          <p:nvPr/>
        </p:nvSpPr>
        <p:spPr>
          <a:xfrm>
            <a:off x="10262534" y="5867655"/>
            <a:ext cx="2880000" cy="7309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</a:pP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Capacidad</a:t>
            </a: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de</a:t>
            </a: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identificar</a:t>
            </a: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casos</a:t>
            </a: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normales</a:t>
            </a: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correctamente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39C58E27-5139-DBF9-5F4E-CFA89502EF8D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16F0AC2A-F572-8FC0-6784-CD66D62F80E5}"/>
              </a:ext>
            </a:extLst>
          </p:cNvPr>
          <p:cNvSpPr/>
          <p:nvPr/>
        </p:nvSpPr>
        <p:spPr>
          <a:xfrm>
            <a:off x="820103" y="853155"/>
            <a:ext cx="120074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4988FD2F-0C08-BC88-9173-E5E72026F8DA}"/>
              </a:ext>
            </a:extLst>
          </p:cNvPr>
          <p:cNvSpPr/>
          <p:nvPr/>
        </p:nvSpPr>
        <p:spPr>
          <a:xfrm>
            <a:off x="1066026" y="904947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RESULTADOS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011102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0FA537-2C49-08F2-7675-06078FB1F8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>
            <a:extLst>
              <a:ext uri="{FF2B5EF4-FFF2-40B4-BE49-F238E27FC236}">
                <a16:creationId xmlns:a16="http://schemas.microsoft.com/office/drawing/2014/main" id="{5592D832-E1D8-9B04-A3AD-F1960101C6BD}"/>
              </a:ext>
            </a:extLst>
          </p:cNvPr>
          <p:cNvSpPr/>
          <p:nvPr/>
        </p:nvSpPr>
        <p:spPr>
          <a:xfrm>
            <a:off x="632222" y="736640"/>
            <a:ext cx="4895136" cy="36683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Curvas de rendimiento avanzado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11" name="Shape 7">
            <a:extLst>
              <a:ext uri="{FF2B5EF4-FFF2-40B4-BE49-F238E27FC236}">
                <a16:creationId xmlns:a16="http://schemas.microsoft.com/office/drawing/2014/main" id="{C4F09D97-9C29-62C7-5E19-49CDF5DD1F30}"/>
              </a:ext>
            </a:extLst>
          </p:cNvPr>
          <p:cNvSpPr/>
          <p:nvPr/>
        </p:nvSpPr>
        <p:spPr>
          <a:xfrm>
            <a:off x="632222" y="1455498"/>
            <a:ext cx="4404360" cy="1920241"/>
          </a:xfrm>
          <a:prstGeom prst="roundRect">
            <a:avLst>
              <a:gd name="adj" fmla="val 138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2" name="Shape 8">
            <a:extLst>
              <a:ext uri="{FF2B5EF4-FFF2-40B4-BE49-F238E27FC236}">
                <a16:creationId xmlns:a16="http://schemas.microsoft.com/office/drawing/2014/main" id="{1AECA4A6-8BF7-D3A0-0C77-EDE0FA923F30}"/>
              </a:ext>
            </a:extLst>
          </p:cNvPr>
          <p:cNvSpPr/>
          <p:nvPr/>
        </p:nvSpPr>
        <p:spPr>
          <a:xfrm>
            <a:off x="647462" y="1470739"/>
            <a:ext cx="4373880" cy="352187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9">
            <a:extLst>
              <a:ext uri="{FF2B5EF4-FFF2-40B4-BE49-F238E27FC236}">
                <a16:creationId xmlns:a16="http://schemas.microsoft.com/office/drawing/2014/main" id="{C5ADAB18-A77B-FBDA-AF19-54ADC255803D}"/>
              </a:ext>
            </a:extLst>
          </p:cNvPr>
          <p:cNvSpPr/>
          <p:nvPr/>
        </p:nvSpPr>
        <p:spPr>
          <a:xfrm>
            <a:off x="2746296" y="1602779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2000" dirty="0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EAB2E006-7BE4-E2BE-41AE-89C72FD1F43D}"/>
              </a:ext>
            </a:extLst>
          </p:cNvPr>
          <p:cNvSpPr/>
          <p:nvPr/>
        </p:nvSpPr>
        <p:spPr>
          <a:xfrm>
            <a:off x="764858" y="1899245"/>
            <a:ext cx="1467683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AUC-ROC: 0.978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C6A242E0-46A3-079A-A3E4-8B9F72910943}"/>
              </a:ext>
            </a:extLst>
          </p:cNvPr>
          <p:cNvSpPr/>
          <p:nvPr/>
        </p:nvSpPr>
        <p:spPr>
          <a:xfrm>
            <a:off x="764858" y="2180891"/>
            <a:ext cx="4139089" cy="309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Área bajo la curva ROC. Mide la probabilidad de que el modelo clasifique correctamente un caso aleatorio positivo versus uno negativo.</a:t>
            </a:r>
            <a:endParaRPr lang="en-US" sz="1600" dirty="0"/>
          </a:p>
        </p:txBody>
      </p:sp>
      <p:sp>
        <p:nvSpPr>
          <p:cNvPr id="16" name="Shape 12">
            <a:extLst>
              <a:ext uri="{FF2B5EF4-FFF2-40B4-BE49-F238E27FC236}">
                <a16:creationId xmlns:a16="http://schemas.microsoft.com/office/drawing/2014/main" id="{2F4AE2BE-406D-634B-CFA7-A3B144F0C37C}"/>
              </a:ext>
            </a:extLst>
          </p:cNvPr>
          <p:cNvSpPr/>
          <p:nvPr/>
        </p:nvSpPr>
        <p:spPr>
          <a:xfrm>
            <a:off x="5189220" y="3375739"/>
            <a:ext cx="4404479" cy="1918800"/>
          </a:xfrm>
          <a:prstGeom prst="roundRect">
            <a:avLst>
              <a:gd name="adj" fmla="val 138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7" name="Shape 13">
            <a:extLst>
              <a:ext uri="{FF2B5EF4-FFF2-40B4-BE49-F238E27FC236}">
                <a16:creationId xmlns:a16="http://schemas.microsoft.com/office/drawing/2014/main" id="{BF2A91D4-429D-E6DD-7A1E-BBDEBE05DBFA}"/>
              </a:ext>
            </a:extLst>
          </p:cNvPr>
          <p:cNvSpPr/>
          <p:nvPr/>
        </p:nvSpPr>
        <p:spPr>
          <a:xfrm>
            <a:off x="5204460" y="3390979"/>
            <a:ext cx="4373999" cy="352187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4">
            <a:extLst>
              <a:ext uri="{FF2B5EF4-FFF2-40B4-BE49-F238E27FC236}">
                <a16:creationId xmlns:a16="http://schemas.microsoft.com/office/drawing/2014/main" id="{2E0E0833-2976-6B0A-632C-BCA38BEF078A}"/>
              </a:ext>
            </a:extLst>
          </p:cNvPr>
          <p:cNvSpPr/>
          <p:nvPr/>
        </p:nvSpPr>
        <p:spPr>
          <a:xfrm>
            <a:off x="7303413" y="3573560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9" name="Text 15">
            <a:extLst>
              <a:ext uri="{FF2B5EF4-FFF2-40B4-BE49-F238E27FC236}">
                <a16:creationId xmlns:a16="http://schemas.microsoft.com/office/drawing/2014/main" id="{59C2A1D4-7E51-0CAD-B15E-21B1F2E236E1}"/>
              </a:ext>
            </a:extLst>
          </p:cNvPr>
          <p:cNvSpPr/>
          <p:nvPr/>
        </p:nvSpPr>
        <p:spPr>
          <a:xfrm>
            <a:off x="5321856" y="3819485"/>
            <a:ext cx="1634252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Convergencia estable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20" name="Text 16">
            <a:extLst>
              <a:ext uri="{FF2B5EF4-FFF2-40B4-BE49-F238E27FC236}">
                <a16:creationId xmlns:a16="http://schemas.microsoft.com/office/drawing/2014/main" id="{7AC747FE-5734-6436-78DC-E3B45A157775}"/>
              </a:ext>
            </a:extLst>
          </p:cNvPr>
          <p:cNvSpPr/>
          <p:nvPr/>
        </p:nvSpPr>
        <p:spPr>
          <a:xfrm>
            <a:off x="5321856" y="4048681"/>
            <a:ext cx="4139208" cy="3098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Las pérdidas de entrenamiento y validación disminuyen de forma consistente sin divergencia, indicando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aprendizaje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robusto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21" name="Shape 17">
            <a:extLst>
              <a:ext uri="{FF2B5EF4-FFF2-40B4-BE49-F238E27FC236}">
                <a16:creationId xmlns:a16="http://schemas.microsoft.com/office/drawing/2014/main" id="{D4179E13-FB06-24CD-1864-0ADF92F0BE59}"/>
              </a:ext>
            </a:extLst>
          </p:cNvPr>
          <p:cNvSpPr/>
          <p:nvPr/>
        </p:nvSpPr>
        <p:spPr>
          <a:xfrm>
            <a:off x="9739468" y="5318839"/>
            <a:ext cx="4404479" cy="1918800"/>
          </a:xfrm>
          <a:prstGeom prst="roundRect">
            <a:avLst>
              <a:gd name="adj" fmla="val 138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2" name="Shape 18">
            <a:extLst>
              <a:ext uri="{FF2B5EF4-FFF2-40B4-BE49-F238E27FC236}">
                <a16:creationId xmlns:a16="http://schemas.microsoft.com/office/drawing/2014/main" id="{848EF8B2-BA2E-2BB1-DCE5-029DF37F2FB6}"/>
              </a:ext>
            </a:extLst>
          </p:cNvPr>
          <p:cNvSpPr/>
          <p:nvPr/>
        </p:nvSpPr>
        <p:spPr>
          <a:xfrm>
            <a:off x="9754708" y="5334079"/>
            <a:ext cx="4373999" cy="352187"/>
          </a:xfrm>
          <a:prstGeom prst="rect">
            <a:avLst/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3" name="Text 19">
            <a:extLst>
              <a:ext uri="{FF2B5EF4-FFF2-40B4-BE49-F238E27FC236}">
                <a16:creationId xmlns:a16="http://schemas.microsoft.com/office/drawing/2014/main" id="{8DD1E212-D488-465B-5C39-AED4544FFD13}"/>
              </a:ext>
            </a:extLst>
          </p:cNvPr>
          <p:cNvSpPr/>
          <p:nvPr/>
        </p:nvSpPr>
        <p:spPr>
          <a:xfrm>
            <a:off x="11853661" y="5476240"/>
            <a:ext cx="176093" cy="2201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4" name="Text 20">
            <a:extLst>
              <a:ext uri="{FF2B5EF4-FFF2-40B4-BE49-F238E27FC236}">
                <a16:creationId xmlns:a16="http://schemas.microsoft.com/office/drawing/2014/main" id="{AE13CCC3-B915-588F-CD40-A56FB56289EC}"/>
              </a:ext>
            </a:extLst>
          </p:cNvPr>
          <p:cNvSpPr/>
          <p:nvPr/>
        </p:nvSpPr>
        <p:spPr>
          <a:xfrm>
            <a:off x="9872104" y="5762585"/>
            <a:ext cx="1467683" cy="183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Sin overfitting</a:t>
            </a:r>
          </a:p>
        </p:txBody>
      </p:sp>
      <p:sp>
        <p:nvSpPr>
          <p:cNvPr id="25" name="Text 21">
            <a:extLst>
              <a:ext uri="{FF2B5EF4-FFF2-40B4-BE49-F238E27FC236}">
                <a16:creationId xmlns:a16="http://schemas.microsoft.com/office/drawing/2014/main" id="{8E3956F7-3FF4-F8BD-3FD4-212EBD59B7BF}"/>
              </a:ext>
            </a:extLst>
          </p:cNvPr>
          <p:cNvSpPr/>
          <p:nvPr/>
        </p:nvSpPr>
        <p:spPr>
          <a:xfrm>
            <a:off x="9872104" y="5991781"/>
            <a:ext cx="4139208" cy="46470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00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La similitud entre las métricas de entrenamiento y validación demuestra que el modelo no ha memorizado datos sino aprendido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patrones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generalizables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.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0437642C-89E7-2010-BB67-C1284359DD4A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7344975E-FD4B-E187-336D-7E846B31130E}"/>
              </a:ext>
            </a:extLst>
          </p:cNvPr>
          <p:cNvSpPr/>
          <p:nvPr/>
        </p:nvSpPr>
        <p:spPr>
          <a:xfrm>
            <a:off x="14020800" y="7383661"/>
            <a:ext cx="609599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Shape 0">
            <a:extLst>
              <a:ext uri="{FF2B5EF4-FFF2-40B4-BE49-F238E27FC236}">
                <a16:creationId xmlns:a16="http://schemas.microsoft.com/office/drawing/2014/main" id="{792754F1-9D41-8B50-3FE5-A3169AFD1B89}"/>
              </a:ext>
            </a:extLst>
          </p:cNvPr>
          <p:cNvSpPr/>
          <p:nvPr/>
        </p:nvSpPr>
        <p:spPr>
          <a:xfrm>
            <a:off x="643652" y="405289"/>
            <a:ext cx="969645" cy="209431"/>
          </a:xfrm>
          <a:prstGeom prst="roundRect">
            <a:avLst>
              <a:gd name="adj" fmla="val 6728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6" name="Text 1">
            <a:extLst>
              <a:ext uri="{FF2B5EF4-FFF2-40B4-BE49-F238E27FC236}">
                <a16:creationId xmlns:a16="http://schemas.microsoft.com/office/drawing/2014/main" id="{9BDA76D9-FDC5-101A-054D-8DA1878F65AC}"/>
              </a:ext>
            </a:extLst>
          </p:cNvPr>
          <p:cNvSpPr/>
          <p:nvPr/>
        </p:nvSpPr>
        <p:spPr>
          <a:xfrm>
            <a:off x="721638" y="448032"/>
            <a:ext cx="813673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ANÁLISIS TÉCNICO</a:t>
            </a:r>
            <a:endParaRPr lang="en-US" sz="700" dirty="0"/>
          </a:p>
        </p:txBody>
      </p:sp>
    </p:spTree>
    <p:extLst>
      <p:ext uri="{BB962C8B-B14F-4D97-AF65-F5344CB8AC3E}">
        <p14:creationId xmlns:p14="http://schemas.microsoft.com/office/powerpoint/2010/main" val="2521693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17709"/>
            <a:ext cx="6750248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Arquitectura del Sistema en la Nube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289" y="1429940"/>
            <a:ext cx="4667722" cy="213622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600712" y="2807376"/>
            <a:ext cx="1022847" cy="266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Resultado 2-3s</a:t>
            </a:r>
            <a:endParaRPr lang="en-US" sz="1600" dirty="0"/>
          </a:p>
        </p:txBody>
      </p:sp>
      <p:sp>
        <p:nvSpPr>
          <p:cNvPr id="7" name="Text 2"/>
          <p:cNvSpPr/>
          <p:nvPr/>
        </p:nvSpPr>
        <p:spPr>
          <a:xfrm>
            <a:off x="3428091" y="2807377"/>
            <a:ext cx="986112" cy="266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Análisis ensemble</a:t>
            </a:r>
            <a:endParaRPr lang="en-US" sz="1600" dirty="0"/>
          </a:p>
        </p:txBody>
      </p:sp>
      <p:sp>
        <p:nvSpPr>
          <p:cNvPr id="9" name="Text 3"/>
          <p:cNvSpPr/>
          <p:nvPr/>
        </p:nvSpPr>
        <p:spPr>
          <a:xfrm>
            <a:off x="2377439" y="2817537"/>
            <a:ext cx="932373" cy="2666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Procesar en la nube</a:t>
            </a:r>
            <a:endParaRPr lang="en-US" sz="1600" dirty="0"/>
          </a:p>
        </p:txBody>
      </p:sp>
      <p:sp>
        <p:nvSpPr>
          <p:cNvPr id="11" name="Text 4"/>
          <p:cNvSpPr/>
          <p:nvPr/>
        </p:nvSpPr>
        <p:spPr>
          <a:xfrm>
            <a:off x="1418859" y="2850048"/>
            <a:ext cx="692082" cy="1333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Subir RX</a:t>
            </a:r>
            <a:endParaRPr lang="en-US" sz="1600" dirty="0"/>
          </a:p>
        </p:txBody>
      </p:sp>
      <p:sp>
        <p:nvSpPr>
          <p:cNvPr id="12" name="Text 5"/>
          <p:cNvSpPr/>
          <p:nvPr/>
        </p:nvSpPr>
        <p:spPr>
          <a:xfrm>
            <a:off x="793790" y="3428523"/>
            <a:ext cx="567142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sistema procesa cada imagen a través de tres modelos de deep learning que trabajan en conjunto, proporcionando un diagnóstico consensuado en tiempo real.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6832402" y="1417915"/>
            <a:ext cx="271795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Tecnologías Cloud En </a:t>
            </a: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Exploración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4" name="Shape 7"/>
          <p:cNvSpPr/>
          <p:nvPr/>
        </p:nvSpPr>
        <p:spPr>
          <a:xfrm>
            <a:off x="6832402" y="1756053"/>
            <a:ext cx="3457932" cy="1010007"/>
          </a:xfrm>
          <a:prstGeom prst="roundRect">
            <a:avLst>
              <a:gd name="adj" fmla="val 21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5" name="Text 8"/>
          <p:cNvSpPr/>
          <p:nvPr/>
        </p:nvSpPr>
        <p:spPr>
          <a:xfrm>
            <a:off x="6979801" y="190345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FastAPI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16" name="Text 9"/>
          <p:cNvSpPr/>
          <p:nvPr/>
        </p:nvSpPr>
        <p:spPr>
          <a:xfrm>
            <a:off x="6979801" y="2229564"/>
            <a:ext cx="3258860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Framework web de alto rendimiento para crear la API REST</a:t>
            </a:r>
            <a:endParaRPr lang="en-US" sz="1600" dirty="0"/>
          </a:p>
        </p:txBody>
      </p:sp>
      <p:sp>
        <p:nvSpPr>
          <p:cNvPr id="17" name="Shape 10"/>
          <p:cNvSpPr/>
          <p:nvPr/>
        </p:nvSpPr>
        <p:spPr>
          <a:xfrm>
            <a:off x="10386060" y="1756053"/>
            <a:ext cx="3458051" cy="1010007"/>
          </a:xfrm>
          <a:prstGeom prst="roundRect">
            <a:avLst>
              <a:gd name="adj" fmla="val 2190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1"/>
          <p:cNvSpPr/>
          <p:nvPr/>
        </p:nvSpPr>
        <p:spPr>
          <a:xfrm>
            <a:off x="10533459" y="1903452"/>
            <a:ext cx="201680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Hugging Face Spaces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19" name="Text 12"/>
          <p:cNvSpPr/>
          <p:nvPr/>
        </p:nvSpPr>
        <p:spPr>
          <a:xfrm>
            <a:off x="10533459" y="2229564"/>
            <a:ext cx="3163253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Plataforma para alojar y compartir modelos de IA</a:t>
            </a:r>
            <a:endParaRPr lang="en-US" sz="1600" dirty="0"/>
          </a:p>
        </p:txBody>
      </p:sp>
      <p:sp>
        <p:nvSpPr>
          <p:cNvPr id="20" name="Shape 13"/>
          <p:cNvSpPr/>
          <p:nvPr/>
        </p:nvSpPr>
        <p:spPr>
          <a:xfrm>
            <a:off x="6832402" y="2861786"/>
            <a:ext cx="7011710" cy="815459"/>
          </a:xfrm>
          <a:prstGeom prst="roundRect">
            <a:avLst>
              <a:gd name="adj" fmla="val 2712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4"/>
          <p:cNvSpPr/>
          <p:nvPr/>
        </p:nvSpPr>
        <p:spPr>
          <a:xfrm>
            <a:off x="6979801" y="3009186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Render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22" name="Text 15"/>
          <p:cNvSpPr/>
          <p:nvPr/>
        </p:nvSpPr>
        <p:spPr>
          <a:xfrm>
            <a:off x="6979801" y="3335298"/>
            <a:ext cx="671691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Servicio de deployment con disponibilidad 24/7</a:t>
            </a:r>
            <a:endParaRPr lang="en-US" sz="1600" dirty="0"/>
          </a:p>
        </p:txBody>
      </p:sp>
      <p:sp>
        <p:nvSpPr>
          <p:cNvPr id="23" name="Shape 16"/>
          <p:cNvSpPr/>
          <p:nvPr/>
        </p:nvSpPr>
        <p:spPr>
          <a:xfrm>
            <a:off x="6832402" y="3784996"/>
            <a:ext cx="7011710" cy="815459"/>
          </a:xfrm>
          <a:prstGeom prst="roundRect">
            <a:avLst>
              <a:gd name="adj" fmla="val 3245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es-CL" sz="2000" dirty="0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9801" y="3992523"/>
            <a:ext cx="184190" cy="147399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7311390" y="3917513"/>
            <a:ext cx="638532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 </a:t>
            </a:r>
            <a:r>
              <a:rPr lang="en-US" sz="1600" b="1" dirty="0" err="1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busca</a:t>
            </a:r>
            <a:r>
              <a:rPr lang="en-US" sz="160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URLs públicas operativas</a:t>
            </a:r>
            <a:r>
              <a:rPr lang="en-US" sz="160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con documentación interactiva automática generada por FastAPI, accesible desde cualquier dispositivo con conexión a internet.</a:t>
            </a:r>
            <a:endParaRPr lang="en-US" sz="1600" dirty="0"/>
          </a:p>
        </p:txBody>
      </p:sp>
      <p:sp>
        <p:nvSpPr>
          <p:cNvPr id="26" name="Shape 18"/>
          <p:cNvSpPr/>
          <p:nvPr/>
        </p:nvSpPr>
        <p:spPr>
          <a:xfrm>
            <a:off x="793790" y="4755664"/>
            <a:ext cx="13042821" cy="25956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7" name="Text 19"/>
          <p:cNvSpPr/>
          <p:nvPr/>
        </p:nvSpPr>
        <p:spPr>
          <a:xfrm>
            <a:off x="793790" y="4925258"/>
            <a:ext cx="3274576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Respuesta JSON del Sistema</a:t>
            </a:r>
            <a:endParaRPr lang="en-US" sz="1700" dirty="0"/>
          </a:p>
        </p:txBody>
      </p:sp>
      <p:sp>
        <p:nvSpPr>
          <p:cNvPr id="28" name="Shape 20"/>
          <p:cNvSpPr/>
          <p:nvPr/>
        </p:nvSpPr>
        <p:spPr>
          <a:xfrm>
            <a:off x="793790" y="5345311"/>
            <a:ext cx="13042821" cy="2166461"/>
          </a:xfrm>
          <a:prstGeom prst="roundRect">
            <a:avLst>
              <a:gd name="adj" fmla="val 1021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9" name="Shape 21"/>
          <p:cNvSpPr/>
          <p:nvPr/>
        </p:nvSpPr>
        <p:spPr>
          <a:xfrm>
            <a:off x="786527" y="5345311"/>
            <a:ext cx="13057346" cy="2166461"/>
          </a:xfrm>
          <a:prstGeom prst="roundRect">
            <a:avLst>
              <a:gd name="adj" fmla="val 1021"/>
            </a:avLst>
          </a:prstGeom>
          <a:solidFill>
            <a:srgbClr val="141419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30" name="Text 22"/>
          <p:cNvSpPr/>
          <p:nvPr/>
        </p:nvSpPr>
        <p:spPr>
          <a:xfrm>
            <a:off x="933926" y="5455801"/>
            <a:ext cx="12762548" cy="19454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{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"prediccion": "PNEUMONIA",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"confianza": 94.2,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"desglose_modelos": {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"resnet50": {"probabilidad": 0.96, "clase": "PNEUMONIA"},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"densenet121": {"probabilidad": 0.93, "clase": "PNEUMONIA"},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"vgg16": {"probabilidad": 0.93, "clase": "PNEUMONIA"}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},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 "tiempo_procesamiento": "2.4s"</a:t>
            </a:r>
            <a:endParaRPr lang="en-US" sz="1150" dirty="0"/>
          </a:p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highlight>
                  <a:srgbClr val="141419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}</a:t>
            </a:r>
            <a:endParaRPr lang="en-US" sz="115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87E6F55-ADC4-C6B0-0C57-9CEC52F161F8}"/>
              </a:ext>
            </a:extLst>
          </p:cNvPr>
          <p:cNvSpPr/>
          <p:nvPr/>
        </p:nvSpPr>
        <p:spPr>
          <a:xfrm>
            <a:off x="12755301" y="7720314"/>
            <a:ext cx="1875099" cy="509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98421"/>
            <a:ext cx="571916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Impacto y Aplicaciones Reales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350764"/>
            <a:ext cx="1330643" cy="244078"/>
          </a:xfrm>
          <a:prstGeom prst="roundRect">
            <a:avLst>
              <a:gd name="adj" fmla="val 7249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134" y="1413867"/>
            <a:ext cx="117872" cy="11787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058942" y="1394936"/>
            <a:ext cx="977146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ALCANCE GLOBAL</a:t>
            </a:r>
            <a:endParaRPr lang="en-US" sz="900" dirty="0"/>
          </a:p>
        </p:txBody>
      </p:sp>
      <p:sp>
        <p:nvSpPr>
          <p:cNvPr id="6" name="Text 3"/>
          <p:cNvSpPr/>
          <p:nvPr/>
        </p:nvSpPr>
        <p:spPr>
          <a:xfrm>
            <a:off x="793791" y="1702594"/>
            <a:ext cx="13042820" cy="5005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 tecnología puede transformar el acceso a diagnósticos de calidad en múltiples escenarios clínicos, especialmente donde los recursos son limitados.</a:t>
            </a:r>
            <a:endParaRPr lang="en-US" sz="16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282680"/>
            <a:ext cx="1195387" cy="119538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35978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Hospitales Rurales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3885619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Apoyo diagnóstico cuando no hay radiólogo disponible en el centro</a:t>
            </a:r>
            <a:endParaRPr lang="en-US" sz="14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4439" y="2282680"/>
            <a:ext cx="1195387" cy="119538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4084439" y="3597845"/>
            <a:ext cx="215526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Servicios</a:t>
            </a: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45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de</a:t>
            </a: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45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Urgencias</a:t>
            </a:r>
            <a:endParaRPr lang="en-US" sz="145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2" name="Text 7"/>
          <p:cNvSpPr/>
          <p:nvPr/>
        </p:nvSpPr>
        <p:spPr>
          <a:xfrm>
            <a:off x="4084439" y="3885619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Triaje rápido de pacientes críticos para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priorizar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atención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75088" y="2282680"/>
            <a:ext cx="1195387" cy="1195388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375088" y="35978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Telemedicina</a:t>
            </a:r>
            <a:endParaRPr lang="en-US" sz="16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7375088" y="3885619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Consultas remotas con asistencia de IA en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tiempo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real</a:t>
            </a:r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5738" y="2282680"/>
            <a:ext cx="1195387" cy="1195388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10665738" y="359784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Educación</a:t>
            </a: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45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Médica</a:t>
            </a:r>
            <a:endParaRPr lang="en-US" sz="145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8" name="Text 11"/>
          <p:cNvSpPr/>
          <p:nvPr/>
        </p:nvSpPr>
        <p:spPr>
          <a:xfrm>
            <a:off x="10665738" y="3885619"/>
            <a:ext cx="3170872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Herramienta de entrenamiento para estudiantes de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medicina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19" name="Shape 12"/>
          <p:cNvSpPr/>
          <p:nvPr/>
        </p:nvSpPr>
        <p:spPr>
          <a:xfrm>
            <a:off x="687705" y="4382467"/>
            <a:ext cx="6553795" cy="3426381"/>
          </a:xfrm>
          <a:prstGeom prst="roundRect">
            <a:avLst>
              <a:gd name="adj" fmla="val 645"/>
            </a:avLst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0" name="Text 13"/>
          <p:cNvSpPr/>
          <p:nvPr/>
        </p:nvSpPr>
        <p:spPr>
          <a:xfrm>
            <a:off x="835104" y="4478193"/>
            <a:ext cx="2589609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Estimación de Impacto</a:t>
            </a:r>
            <a:endParaRPr lang="en-US" sz="2000" dirty="0"/>
          </a:p>
        </p:txBody>
      </p:sp>
      <p:sp>
        <p:nvSpPr>
          <p:cNvPr id="21" name="Text 14"/>
          <p:cNvSpPr/>
          <p:nvPr/>
        </p:nvSpPr>
        <p:spPr>
          <a:xfrm>
            <a:off x="835104" y="4935988"/>
            <a:ext cx="3069550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100</a:t>
            </a:r>
            <a:endParaRPr lang="en-US" sz="3800" dirty="0"/>
          </a:p>
        </p:txBody>
      </p:sp>
      <p:sp>
        <p:nvSpPr>
          <p:cNvPr id="22" name="Text 15"/>
          <p:cNvSpPr/>
          <p:nvPr/>
        </p:nvSpPr>
        <p:spPr>
          <a:xfrm>
            <a:off x="1448395" y="556797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Hospitales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835104" y="5793996"/>
            <a:ext cx="3069550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Centros pequeños que podrían implementarlo</a:t>
            </a:r>
            <a:endParaRPr lang="en-US" sz="1150" dirty="0"/>
          </a:p>
        </p:txBody>
      </p:sp>
      <p:sp>
        <p:nvSpPr>
          <p:cNvPr id="24" name="Text 17"/>
          <p:cNvSpPr/>
          <p:nvPr/>
        </p:nvSpPr>
        <p:spPr>
          <a:xfrm>
            <a:off x="4024432" y="4935988"/>
            <a:ext cx="3069669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50K</a:t>
            </a:r>
            <a:endParaRPr lang="en-US" sz="3800" dirty="0"/>
          </a:p>
        </p:txBody>
      </p:sp>
      <p:sp>
        <p:nvSpPr>
          <p:cNvPr id="25" name="Text 18"/>
          <p:cNvSpPr/>
          <p:nvPr/>
        </p:nvSpPr>
        <p:spPr>
          <a:xfrm>
            <a:off x="4637723" y="5567972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Radiografías</a:t>
            </a:r>
            <a:endParaRPr lang="en-US" sz="1450" dirty="0"/>
          </a:p>
        </p:txBody>
      </p:sp>
      <p:sp>
        <p:nvSpPr>
          <p:cNvPr id="26" name="Text 19"/>
          <p:cNvSpPr/>
          <p:nvPr/>
        </p:nvSpPr>
        <p:spPr>
          <a:xfrm>
            <a:off x="4024432" y="5793996"/>
            <a:ext cx="306966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Procesadas anualmente</a:t>
            </a:r>
            <a:endParaRPr lang="en-US" sz="1150" dirty="0"/>
          </a:p>
        </p:txBody>
      </p:sp>
      <p:sp>
        <p:nvSpPr>
          <p:cNvPr id="27" name="Text 20"/>
          <p:cNvSpPr/>
          <p:nvPr/>
        </p:nvSpPr>
        <p:spPr>
          <a:xfrm>
            <a:off x="2429708" y="6448364"/>
            <a:ext cx="3069669" cy="486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800"/>
              </a:lnSpc>
              <a:buNone/>
            </a:pPr>
            <a:r>
              <a:rPr lang="en-US" sz="38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4,166</a:t>
            </a:r>
            <a:endParaRPr lang="en-US" sz="3800" dirty="0"/>
          </a:p>
        </p:txBody>
      </p:sp>
      <p:sp>
        <p:nvSpPr>
          <p:cNvPr id="28" name="Text 21"/>
          <p:cNvSpPr/>
          <p:nvPr/>
        </p:nvSpPr>
        <p:spPr>
          <a:xfrm>
            <a:off x="3042999" y="708034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n-US" sz="145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Horas Médicas</a:t>
            </a:r>
            <a:endParaRPr lang="en-US" sz="1450" dirty="0"/>
          </a:p>
        </p:txBody>
      </p:sp>
      <p:sp>
        <p:nvSpPr>
          <p:cNvPr id="29" name="Text 22"/>
          <p:cNvSpPr/>
          <p:nvPr/>
        </p:nvSpPr>
        <p:spPr>
          <a:xfrm>
            <a:off x="2429708" y="7406460"/>
            <a:ext cx="3069669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1150" dirty="0">
                <a:solidFill>
                  <a:srgbClr val="00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Liberadas para otras tareas críticas</a:t>
            </a:r>
            <a:endParaRPr lang="en-US" sz="1150" dirty="0"/>
          </a:p>
        </p:txBody>
      </p:sp>
      <p:sp>
        <p:nvSpPr>
          <p:cNvPr id="30" name="Text 23"/>
          <p:cNvSpPr/>
          <p:nvPr/>
        </p:nvSpPr>
        <p:spPr>
          <a:xfrm>
            <a:off x="7502604" y="4478193"/>
            <a:ext cx="2900601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Limitaciones</a:t>
            </a: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Importantes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31" name="Text 24"/>
          <p:cNvSpPr/>
          <p:nvPr/>
        </p:nvSpPr>
        <p:spPr>
          <a:xfrm>
            <a:off x="7502604" y="4850263"/>
            <a:ext cx="6341626" cy="7784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000000"/>
                </a:solidFill>
                <a:highlight>
                  <a:srgbClr val="FF6B6B"/>
                </a:highlight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reemplaza al médico profesional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siempre requiere validación clínica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Solo funciona con rayos X de tórax frontales en formato estándar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distingue entre neumonía viral y bacteriana</a:t>
            </a:r>
            <a:endParaRPr lang="en-US" sz="1600" dirty="0"/>
          </a:p>
          <a:p>
            <a:pPr marL="342900" indent="-342900" algn="l">
              <a:lnSpc>
                <a:spcPct val="1500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Requiere validación antes de uso en entorno clínico real</a:t>
            </a:r>
            <a:endParaRPr lang="en-US" sz="1600" dirty="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69AFF9E-D96B-088F-A7E3-FE61E6E0E28F}"/>
              </a:ext>
            </a:extLst>
          </p:cNvPr>
          <p:cNvSpPr/>
          <p:nvPr/>
        </p:nvSpPr>
        <p:spPr>
          <a:xfrm>
            <a:off x="12755301" y="7720314"/>
            <a:ext cx="1875099" cy="509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4">
            <a:extLst>
              <a:ext uri="{FF2B5EF4-FFF2-40B4-BE49-F238E27FC236}">
                <a16:creationId xmlns:a16="http://schemas.microsoft.com/office/drawing/2014/main" id="{2ADB1B8A-B39F-2ED6-2E66-6835320BA30D}"/>
              </a:ext>
            </a:extLst>
          </p:cNvPr>
          <p:cNvSpPr/>
          <p:nvPr/>
        </p:nvSpPr>
        <p:spPr>
          <a:xfrm>
            <a:off x="441126" y="3532592"/>
            <a:ext cx="3230523" cy="1085620"/>
          </a:xfrm>
          <a:prstGeom prst="roundRect">
            <a:avLst>
              <a:gd name="adj" fmla="val 198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" name="Text 0"/>
          <p:cNvSpPr/>
          <p:nvPr/>
        </p:nvSpPr>
        <p:spPr>
          <a:xfrm>
            <a:off x="805141" y="904180"/>
            <a:ext cx="3031688" cy="2578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4000" dirty="0" err="1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Conclusiones</a:t>
            </a: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 y Aprendizajes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566" y="533768"/>
            <a:ext cx="119598" cy="11959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2080" y="1847026"/>
            <a:ext cx="1238250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Retos Superados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7" name="Shape 4"/>
          <p:cNvSpPr/>
          <p:nvPr/>
        </p:nvSpPr>
        <p:spPr>
          <a:xfrm>
            <a:off x="444460" y="2383552"/>
            <a:ext cx="3230523" cy="1085620"/>
          </a:xfrm>
          <a:prstGeom prst="roundRect">
            <a:avLst>
              <a:gd name="adj" fmla="val 198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8" name="Shape 5"/>
          <p:cNvSpPr/>
          <p:nvPr/>
        </p:nvSpPr>
        <p:spPr>
          <a:xfrm>
            <a:off x="452080" y="2383552"/>
            <a:ext cx="3215283" cy="247650"/>
          </a:xfrm>
          <a:prstGeom prst="roundRect">
            <a:avLst>
              <a:gd name="adj" fmla="val 130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6"/>
          <p:cNvSpPr/>
          <p:nvPr/>
        </p:nvSpPr>
        <p:spPr>
          <a:xfrm>
            <a:off x="1997750" y="2515771"/>
            <a:ext cx="123825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02562" y="2761416"/>
            <a:ext cx="1248370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Dataset Desbalanceado</a:t>
            </a:r>
            <a:endParaRPr lang="en-US" sz="1600" dirty="0">
              <a:solidFill>
                <a:srgbClr val="CC00FF"/>
              </a:solidFill>
            </a:endParaRPr>
          </a:p>
        </p:txBody>
      </p:sp>
      <p:sp>
        <p:nvSpPr>
          <p:cNvPr id="11" name="Text 8"/>
          <p:cNvSpPr/>
          <p:nvPr/>
        </p:nvSpPr>
        <p:spPr>
          <a:xfrm>
            <a:off x="502562" y="2881652"/>
            <a:ext cx="3057883" cy="587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Solución: Class weights y data augmentation estratégico</a:t>
            </a:r>
            <a:endParaRPr lang="en-US" sz="1400" dirty="0"/>
          </a:p>
        </p:txBody>
      </p:sp>
      <p:sp>
        <p:nvSpPr>
          <p:cNvPr id="12" name="Shape 9"/>
          <p:cNvSpPr/>
          <p:nvPr/>
        </p:nvSpPr>
        <p:spPr>
          <a:xfrm>
            <a:off x="3704987" y="2386488"/>
            <a:ext cx="3230642" cy="1090304"/>
          </a:xfrm>
          <a:prstGeom prst="roundRect">
            <a:avLst>
              <a:gd name="adj" fmla="val 198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3" name="Shape 10"/>
          <p:cNvSpPr/>
          <p:nvPr/>
        </p:nvSpPr>
        <p:spPr>
          <a:xfrm>
            <a:off x="3712607" y="2383552"/>
            <a:ext cx="3215402" cy="243204"/>
          </a:xfrm>
          <a:prstGeom prst="roundRect">
            <a:avLst>
              <a:gd name="adj" fmla="val 130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5258395" y="2501978"/>
            <a:ext cx="123825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3795117" y="2746830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000"/>
              </a:lnSpc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Overfitting </a:t>
            </a: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Inicial</a:t>
            </a:r>
            <a:endParaRPr lang="en-US" sz="16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3795117" y="2887029"/>
            <a:ext cx="3050381" cy="5821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Solución: Dropout, early stopping y técnicas de ensemble</a:t>
            </a:r>
          </a:p>
        </p:txBody>
      </p:sp>
      <p:sp>
        <p:nvSpPr>
          <p:cNvPr id="17" name="Shape 14"/>
          <p:cNvSpPr/>
          <p:nvPr/>
        </p:nvSpPr>
        <p:spPr>
          <a:xfrm>
            <a:off x="444460" y="3559064"/>
            <a:ext cx="3230523" cy="624364"/>
          </a:xfrm>
          <a:prstGeom prst="roundRect">
            <a:avLst>
              <a:gd name="adj" fmla="val 1983"/>
            </a:avLst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endParaRPr lang="es-CL" sz="140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18" name="Shape 15"/>
          <p:cNvSpPr/>
          <p:nvPr/>
        </p:nvSpPr>
        <p:spPr>
          <a:xfrm>
            <a:off x="452080" y="3524774"/>
            <a:ext cx="3215283" cy="247650"/>
          </a:xfrm>
          <a:prstGeom prst="roundRect">
            <a:avLst>
              <a:gd name="adj" fmla="val 130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9" name="Text 16"/>
          <p:cNvSpPr/>
          <p:nvPr/>
        </p:nvSpPr>
        <p:spPr>
          <a:xfrm>
            <a:off x="1997750" y="3632168"/>
            <a:ext cx="123825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3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534591" y="3844338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Casos</a:t>
            </a:r>
            <a:r>
              <a:rPr lang="en-US" sz="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Ambiguos</a:t>
            </a:r>
            <a:endParaRPr lang="en-US" sz="16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534591" y="4003286"/>
            <a:ext cx="3050262" cy="335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Solución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Sistema de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votación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con 3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modelos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especializados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22" name="Shape 19"/>
          <p:cNvSpPr/>
          <p:nvPr/>
        </p:nvSpPr>
        <p:spPr>
          <a:xfrm>
            <a:off x="3704987" y="3524774"/>
            <a:ext cx="3230642" cy="1093438"/>
          </a:xfrm>
          <a:prstGeom prst="roundRect">
            <a:avLst>
              <a:gd name="adj" fmla="val 1983"/>
            </a:avLst>
          </a:prstGeom>
          <a:solidFill>
            <a:srgbClr val="07070C"/>
          </a:solidFill>
          <a:ln w="762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3" name="Shape 20"/>
          <p:cNvSpPr/>
          <p:nvPr/>
        </p:nvSpPr>
        <p:spPr>
          <a:xfrm>
            <a:off x="3712607" y="3532394"/>
            <a:ext cx="3215402" cy="247650"/>
          </a:xfrm>
          <a:prstGeom prst="roundRect">
            <a:avLst>
              <a:gd name="adj" fmla="val 1308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4" name="Text 21"/>
          <p:cNvSpPr/>
          <p:nvPr/>
        </p:nvSpPr>
        <p:spPr>
          <a:xfrm>
            <a:off x="5258395" y="3624548"/>
            <a:ext cx="123825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4</a:t>
            </a:r>
            <a:endParaRPr lang="en-US" sz="1600" dirty="0"/>
          </a:p>
        </p:txBody>
      </p:sp>
      <p:sp>
        <p:nvSpPr>
          <p:cNvPr id="25" name="Text 22"/>
          <p:cNvSpPr/>
          <p:nvPr/>
        </p:nvSpPr>
        <p:spPr>
          <a:xfrm>
            <a:off x="3795117" y="3844338"/>
            <a:ext cx="1136333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Deployment</a:t>
            </a:r>
            <a:r>
              <a:rPr lang="en-US" sz="8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16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Eficiente</a:t>
            </a:r>
            <a:endParaRPr lang="en-US" sz="16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26" name="Text 23"/>
          <p:cNvSpPr/>
          <p:nvPr/>
        </p:nvSpPr>
        <p:spPr>
          <a:xfrm>
            <a:off x="3795117" y="4003286"/>
            <a:ext cx="3050381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</a:pP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Solución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: Cloud computing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gratuito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con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optimización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27" name="Text 24"/>
          <p:cNvSpPr/>
          <p:nvPr/>
        </p:nvSpPr>
        <p:spPr>
          <a:xfrm>
            <a:off x="7144464" y="1923732"/>
            <a:ext cx="1330285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Resultados</a:t>
            </a:r>
            <a:r>
              <a:rPr lang="en-US" sz="9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Logrados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28" name="Shape 25"/>
          <p:cNvSpPr/>
          <p:nvPr/>
        </p:nvSpPr>
        <p:spPr>
          <a:xfrm>
            <a:off x="7144464" y="2402283"/>
            <a:ext cx="3509486" cy="1084985"/>
          </a:xfrm>
          <a:prstGeom prst="roundRect">
            <a:avLst>
              <a:gd name="adj" fmla="val 299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 sz="160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29" name="Text 26"/>
          <p:cNvSpPr/>
          <p:nvPr/>
        </p:nvSpPr>
        <p:spPr>
          <a:xfrm>
            <a:off x="7226975" y="2519085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95.4% Precisión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7226974" y="2943551"/>
            <a:ext cx="3344466" cy="900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7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Superando el baseline del 85%</a:t>
            </a:r>
            <a:endParaRPr lang="en-US" sz="1600" dirty="0"/>
          </a:p>
        </p:txBody>
      </p:sp>
      <p:sp>
        <p:nvSpPr>
          <p:cNvPr id="31" name="Shape 28"/>
          <p:cNvSpPr/>
          <p:nvPr/>
        </p:nvSpPr>
        <p:spPr>
          <a:xfrm>
            <a:off x="10683954" y="2402284"/>
            <a:ext cx="3509486" cy="1074508"/>
          </a:xfrm>
          <a:prstGeom prst="roundRect">
            <a:avLst>
              <a:gd name="adj" fmla="val 299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 sz="160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2" name="Text 29"/>
          <p:cNvSpPr/>
          <p:nvPr/>
        </p:nvSpPr>
        <p:spPr>
          <a:xfrm>
            <a:off x="10766465" y="2519085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API en Producción</a:t>
            </a:r>
            <a:endParaRPr lang="en-US" sz="1600" dirty="0"/>
          </a:p>
        </p:txBody>
      </p:sp>
      <p:sp>
        <p:nvSpPr>
          <p:cNvPr id="33" name="Text 30"/>
          <p:cNvSpPr/>
          <p:nvPr/>
        </p:nvSpPr>
        <p:spPr>
          <a:xfrm>
            <a:off x="10759916" y="2746830"/>
            <a:ext cx="3344466" cy="354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Sistema REST funcional y documentado</a:t>
            </a:r>
            <a:endParaRPr lang="en-US" sz="1600" dirty="0"/>
          </a:p>
        </p:txBody>
      </p:sp>
      <p:sp>
        <p:nvSpPr>
          <p:cNvPr id="34" name="Shape 31"/>
          <p:cNvSpPr/>
          <p:nvPr/>
        </p:nvSpPr>
        <p:spPr>
          <a:xfrm>
            <a:off x="7144464" y="3524774"/>
            <a:ext cx="3509486" cy="1093438"/>
          </a:xfrm>
          <a:prstGeom prst="roundRect">
            <a:avLst>
              <a:gd name="adj" fmla="val 299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 sz="1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5" name="Text 32"/>
          <p:cNvSpPr/>
          <p:nvPr/>
        </p:nvSpPr>
        <p:spPr>
          <a:xfrm>
            <a:off x="7226975" y="3630145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2-3 </a:t>
            </a:r>
            <a:r>
              <a:rPr lang="en-US" sz="1600" dirty="0" err="1">
                <a:solidFill>
                  <a:srgbClr val="E0D6DE"/>
                </a:solidFill>
                <a:latin typeface="Sora Medium" pitchFamily="34" charset="0"/>
                <a:cs typeface="Sora Medium" pitchFamily="34" charset="-120"/>
              </a:rPr>
              <a:t>Segundos</a:t>
            </a:r>
            <a:endParaRPr lang="en-US" sz="1600" dirty="0">
              <a:solidFill>
                <a:srgbClr val="E0D6DE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36" name="Text 33"/>
          <p:cNvSpPr/>
          <p:nvPr/>
        </p:nvSpPr>
        <p:spPr>
          <a:xfrm>
            <a:off x="7226975" y="3766233"/>
            <a:ext cx="3344466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Tiempo de respuesta en tiempo real</a:t>
            </a:r>
            <a:endParaRPr lang="en-US" sz="1600" dirty="0"/>
          </a:p>
        </p:txBody>
      </p:sp>
      <p:sp>
        <p:nvSpPr>
          <p:cNvPr id="37" name="Shape 34"/>
          <p:cNvSpPr/>
          <p:nvPr/>
        </p:nvSpPr>
        <p:spPr>
          <a:xfrm>
            <a:off x="10683954" y="3524773"/>
            <a:ext cx="3509486" cy="1100369"/>
          </a:xfrm>
          <a:prstGeom prst="roundRect">
            <a:avLst>
              <a:gd name="adj" fmla="val 2991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 sz="160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38" name="Text 35"/>
          <p:cNvSpPr/>
          <p:nvPr/>
        </p:nvSpPr>
        <p:spPr>
          <a:xfrm>
            <a:off x="10766465" y="3607285"/>
            <a:ext cx="1031796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Acceso Global</a:t>
            </a:r>
            <a:endParaRPr lang="en-US" sz="1600" dirty="0"/>
          </a:p>
        </p:txBody>
      </p:sp>
      <p:sp>
        <p:nvSpPr>
          <p:cNvPr id="39" name="Text 36"/>
          <p:cNvSpPr/>
          <p:nvPr/>
        </p:nvSpPr>
        <p:spPr>
          <a:xfrm>
            <a:off x="10766465" y="3767019"/>
            <a:ext cx="3344466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Disponible 24/7 desde cualquier lugar</a:t>
            </a:r>
            <a:endParaRPr lang="en-US" sz="1600" dirty="0"/>
          </a:p>
        </p:txBody>
      </p:sp>
      <p:pic>
        <p:nvPicPr>
          <p:cNvPr id="40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4667" y="317461"/>
            <a:ext cx="1627187" cy="1627187"/>
          </a:xfrm>
          <a:prstGeom prst="rect">
            <a:avLst/>
          </a:prstGeom>
        </p:spPr>
      </p:pic>
      <p:sp>
        <p:nvSpPr>
          <p:cNvPr id="41" name="Shape 37"/>
          <p:cNvSpPr/>
          <p:nvPr/>
        </p:nvSpPr>
        <p:spPr>
          <a:xfrm>
            <a:off x="444460" y="4916012"/>
            <a:ext cx="13741479" cy="17859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4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4459" y="4967525"/>
            <a:ext cx="540000" cy="540000"/>
          </a:xfrm>
          <a:prstGeom prst="rect">
            <a:avLst/>
          </a:prstGeom>
        </p:spPr>
      </p:pic>
      <p:sp>
        <p:nvSpPr>
          <p:cNvPr id="43" name="Text 38"/>
          <p:cNvSpPr/>
          <p:nvPr/>
        </p:nvSpPr>
        <p:spPr>
          <a:xfrm>
            <a:off x="441126" y="5644026"/>
            <a:ext cx="1364575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Transfer Learning Esencial</a:t>
            </a:r>
            <a:endParaRPr lang="en-US" sz="2000" dirty="0"/>
          </a:p>
        </p:txBody>
      </p:sp>
      <p:sp>
        <p:nvSpPr>
          <p:cNvPr id="44" name="Text 39"/>
          <p:cNvSpPr/>
          <p:nvPr/>
        </p:nvSpPr>
        <p:spPr>
          <a:xfrm>
            <a:off x="441126" y="5790949"/>
            <a:ext cx="6851928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Usar modelos pre-entrenados supera ampliamente entrenar desde cero con datasets médicos limitados</a:t>
            </a:r>
            <a:endParaRPr lang="en-US" sz="1400" dirty="0"/>
          </a:p>
        </p:txBody>
      </p:sp>
      <p:pic>
        <p:nvPicPr>
          <p:cNvPr id="45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33892" y="4967525"/>
            <a:ext cx="540000" cy="540000"/>
          </a:xfrm>
          <a:prstGeom prst="rect">
            <a:avLst/>
          </a:prstGeom>
        </p:spPr>
      </p:pic>
      <p:sp>
        <p:nvSpPr>
          <p:cNvPr id="46" name="Text 40"/>
          <p:cNvSpPr/>
          <p:nvPr/>
        </p:nvSpPr>
        <p:spPr>
          <a:xfrm>
            <a:off x="7293054" y="5553822"/>
            <a:ext cx="1286113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Ensemble para Robustez</a:t>
            </a:r>
            <a:endParaRPr lang="en-US" sz="2000" dirty="0"/>
          </a:p>
        </p:txBody>
      </p:sp>
      <p:sp>
        <p:nvSpPr>
          <p:cNvPr id="47" name="Text 41"/>
          <p:cNvSpPr/>
          <p:nvPr/>
        </p:nvSpPr>
        <p:spPr>
          <a:xfrm>
            <a:off x="7315199" y="5772971"/>
            <a:ext cx="6852047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Combinar múltiples modelos mejora significativamente la fiabilidad y reduce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falsos</a:t>
            </a: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positivos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pic>
        <p:nvPicPr>
          <p:cNvPr id="48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44459" y="6324867"/>
            <a:ext cx="540000" cy="540000"/>
          </a:xfrm>
          <a:prstGeom prst="rect">
            <a:avLst/>
          </a:prstGeom>
        </p:spPr>
      </p:pic>
      <p:sp>
        <p:nvSpPr>
          <p:cNvPr id="49" name="Text 42"/>
          <p:cNvSpPr/>
          <p:nvPr/>
        </p:nvSpPr>
        <p:spPr>
          <a:xfrm>
            <a:off x="444460" y="6958852"/>
            <a:ext cx="1427917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Data Augmentation Crucial</a:t>
            </a:r>
            <a:endParaRPr lang="en-US" sz="2000" dirty="0"/>
          </a:p>
        </p:txBody>
      </p:sp>
      <p:sp>
        <p:nvSpPr>
          <p:cNvPr id="50" name="Text 43"/>
          <p:cNvSpPr/>
          <p:nvPr/>
        </p:nvSpPr>
        <p:spPr>
          <a:xfrm>
            <a:off x="444460" y="7117967"/>
            <a:ext cx="6851928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Generar variaciones sintéticas de las imágenes es fundamental cuando los datos son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limitados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pic>
        <p:nvPicPr>
          <p:cNvPr id="51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3893" y="6324867"/>
            <a:ext cx="540000" cy="540000"/>
          </a:xfrm>
          <a:prstGeom prst="rect">
            <a:avLst/>
          </a:prstGeom>
        </p:spPr>
      </p:pic>
      <p:sp>
        <p:nvSpPr>
          <p:cNvPr id="52" name="Text 44"/>
          <p:cNvSpPr/>
          <p:nvPr/>
        </p:nvSpPr>
        <p:spPr>
          <a:xfrm>
            <a:off x="7333893" y="6958851"/>
            <a:ext cx="1427083" cy="1289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Deployment = Utilidad Real</a:t>
            </a:r>
            <a:endParaRPr lang="en-US" sz="2000" dirty="0"/>
          </a:p>
        </p:txBody>
      </p:sp>
      <p:sp>
        <p:nvSpPr>
          <p:cNvPr id="53" name="Text 45"/>
          <p:cNvSpPr/>
          <p:nvPr/>
        </p:nvSpPr>
        <p:spPr>
          <a:xfrm>
            <a:off x="7315199" y="7117967"/>
            <a:ext cx="6852047" cy="900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Un modelo desplegado y accesible tiene valor práctico, no solo teórico o </a:t>
            </a:r>
            <a:r>
              <a:rPr lang="en-US" sz="14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académico</a:t>
            </a:r>
            <a:endParaRPr lang="en-US" sz="14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54" name="Text 46"/>
          <p:cNvSpPr/>
          <p:nvPr/>
        </p:nvSpPr>
        <p:spPr>
          <a:xfrm>
            <a:off x="568285" y="7585382"/>
            <a:ext cx="5838944" cy="1547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50" dirty="0">
                <a:solidFill>
                  <a:srgbClr val="000000"/>
                </a:solidFill>
                <a:highlight>
                  <a:srgbClr val="7AF0FF"/>
                </a:highlight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"La IA no reemplaza a los médicos, los empodera con mejores herramientas para salvar vidas"</a:t>
            </a:r>
            <a:endParaRPr lang="en-US" sz="950" dirty="0"/>
          </a:p>
        </p:txBody>
      </p:sp>
      <p:sp>
        <p:nvSpPr>
          <p:cNvPr id="55" name="Shape 47"/>
          <p:cNvSpPr/>
          <p:nvPr/>
        </p:nvSpPr>
        <p:spPr>
          <a:xfrm>
            <a:off x="444460" y="7540377"/>
            <a:ext cx="7620" cy="244793"/>
          </a:xfrm>
          <a:prstGeom prst="rect">
            <a:avLst/>
          </a:prstGeom>
          <a:solidFill>
            <a:srgbClr val="97B8FF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56" name="Rectángulo 55">
            <a:extLst>
              <a:ext uri="{FF2B5EF4-FFF2-40B4-BE49-F238E27FC236}">
                <a16:creationId xmlns:a16="http://schemas.microsoft.com/office/drawing/2014/main" id="{BABD7310-AA5E-8EF4-F176-95C0614915A2}"/>
              </a:ext>
            </a:extLst>
          </p:cNvPr>
          <p:cNvSpPr/>
          <p:nvPr/>
        </p:nvSpPr>
        <p:spPr>
          <a:xfrm>
            <a:off x="12755301" y="7720314"/>
            <a:ext cx="1875099" cy="5092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Shape 0">
            <a:extLst>
              <a:ext uri="{FF2B5EF4-FFF2-40B4-BE49-F238E27FC236}">
                <a16:creationId xmlns:a16="http://schemas.microsoft.com/office/drawing/2014/main" id="{15B0BB20-77EA-5931-10AB-CCFA76410803}"/>
              </a:ext>
            </a:extLst>
          </p:cNvPr>
          <p:cNvSpPr/>
          <p:nvPr/>
        </p:nvSpPr>
        <p:spPr>
          <a:xfrm>
            <a:off x="805141" y="489437"/>
            <a:ext cx="969645" cy="209431"/>
          </a:xfrm>
          <a:prstGeom prst="roundRect">
            <a:avLst>
              <a:gd name="adj" fmla="val 6728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58" name="Text 1">
            <a:extLst>
              <a:ext uri="{FF2B5EF4-FFF2-40B4-BE49-F238E27FC236}">
                <a16:creationId xmlns:a16="http://schemas.microsoft.com/office/drawing/2014/main" id="{937AD442-5C86-F44E-F9CC-A66223303507}"/>
              </a:ext>
            </a:extLst>
          </p:cNvPr>
          <p:cNvSpPr/>
          <p:nvPr/>
        </p:nvSpPr>
        <p:spPr>
          <a:xfrm>
            <a:off x="1067913" y="532180"/>
            <a:ext cx="585192" cy="1239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50"/>
              </a:lnSpc>
              <a:buNone/>
            </a:pPr>
            <a:r>
              <a:rPr lang="en-US" sz="7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REFLEXIONES</a:t>
            </a:r>
            <a:endParaRPr lang="en-US" sz="7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697230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Próximos Pasos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130171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2000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536859"/>
            <a:ext cx="7556421" cy="1524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16410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Validación Clínica</a:t>
            </a:r>
            <a:endParaRPr lang="en-US" sz="1450" dirty="0"/>
          </a:p>
        </p:txBody>
      </p:sp>
      <p:sp>
        <p:nvSpPr>
          <p:cNvPr id="7" name="Text 3"/>
          <p:cNvSpPr/>
          <p:nvPr/>
        </p:nvSpPr>
        <p:spPr>
          <a:xfrm>
            <a:off x="793790" y="1928813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Pruebas supervisadas en entorno hospitalario real con radiólogos certificados</a:t>
            </a:r>
            <a:endParaRPr lang="en-US" sz="1150" dirty="0"/>
          </a:p>
        </p:txBody>
      </p:sp>
      <p:sp>
        <p:nvSpPr>
          <p:cNvPr id="8" name="Text 4"/>
          <p:cNvSpPr/>
          <p:nvPr/>
        </p:nvSpPr>
        <p:spPr>
          <a:xfrm>
            <a:off x="793790" y="2329577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2550081"/>
            <a:ext cx="7556421" cy="1524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2668905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Ampliar Dataset</a:t>
            </a:r>
            <a:endParaRPr lang="en-US" sz="1450" dirty="0"/>
          </a:p>
        </p:txBody>
      </p:sp>
      <p:sp>
        <p:nvSpPr>
          <p:cNvPr id="11" name="Text 6"/>
          <p:cNvSpPr/>
          <p:nvPr/>
        </p:nvSpPr>
        <p:spPr>
          <a:xfrm>
            <a:off x="793790" y="2956679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Incorporar más casos diversos: diferentes equipos, poblaciones y tipos de neumonía</a:t>
            </a:r>
            <a:endParaRPr lang="en-US" sz="1150" dirty="0"/>
          </a:p>
        </p:txBody>
      </p:sp>
      <p:sp>
        <p:nvSpPr>
          <p:cNvPr id="12" name="Text 7"/>
          <p:cNvSpPr/>
          <p:nvPr/>
        </p:nvSpPr>
        <p:spPr>
          <a:xfrm>
            <a:off x="793790" y="3357443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3563183"/>
            <a:ext cx="7556421" cy="1524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93790" y="3696772"/>
            <a:ext cx="22801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Integración Hospitalaria</a:t>
            </a:r>
            <a:endParaRPr lang="en-US" sz="1450" dirty="0"/>
          </a:p>
        </p:txBody>
      </p:sp>
      <p:sp>
        <p:nvSpPr>
          <p:cNvPr id="15" name="Text 9"/>
          <p:cNvSpPr/>
          <p:nvPr/>
        </p:nvSpPr>
        <p:spPr>
          <a:xfrm>
            <a:off x="793790" y="3984546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Conectar con sistemas PACS y flujos de trabajo clínicos existentes</a:t>
            </a:r>
            <a:endParaRPr lang="en-US" sz="1150" dirty="0"/>
          </a:p>
        </p:txBody>
      </p:sp>
      <p:sp>
        <p:nvSpPr>
          <p:cNvPr id="16" name="Text 10"/>
          <p:cNvSpPr/>
          <p:nvPr/>
        </p:nvSpPr>
        <p:spPr>
          <a:xfrm>
            <a:off x="793790" y="438531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2000" dirty="0"/>
          </a:p>
        </p:txBody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4576405"/>
            <a:ext cx="7556421" cy="15240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793790" y="472463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Nuevos Patrones</a:t>
            </a:r>
            <a:endParaRPr lang="en-US" sz="1450" dirty="0"/>
          </a:p>
        </p:txBody>
      </p:sp>
      <p:sp>
        <p:nvSpPr>
          <p:cNvPr id="19" name="Text 12"/>
          <p:cNvSpPr/>
          <p:nvPr/>
        </p:nvSpPr>
        <p:spPr>
          <a:xfrm>
            <a:off x="793790" y="5012412"/>
            <a:ext cx="7556421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Detectar otras patologías pulmonares: tuberculosis, COVID-19, cáncer de pulmón</a:t>
            </a:r>
            <a:endParaRPr lang="en-US" sz="1150" dirty="0"/>
          </a:p>
        </p:txBody>
      </p:sp>
      <p:sp>
        <p:nvSpPr>
          <p:cNvPr id="20" name="Shape 13"/>
          <p:cNvSpPr/>
          <p:nvPr/>
        </p:nvSpPr>
        <p:spPr>
          <a:xfrm>
            <a:off x="793790" y="5440035"/>
            <a:ext cx="7556421" cy="25956"/>
          </a:xfrm>
          <a:prstGeom prst="rect">
            <a:avLst/>
          </a:prstGeom>
          <a:solidFill>
            <a:srgbClr val="E0D6DE">
              <a:alpha val="50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1" name="Text 14"/>
          <p:cNvSpPr/>
          <p:nvPr/>
        </p:nvSpPr>
        <p:spPr>
          <a:xfrm>
            <a:off x="793790" y="5728216"/>
            <a:ext cx="2948702" cy="3686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23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¿Preguntas?</a:t>
            </a:r>
            <a:endParaRPr lang="en-US" sz="2300" dirty="0"/>
          </a:p>
        </p:txBody>
      </p:sp>
      <p:sp>
        <p:nvSpPr>
          <p:cNvPr id="22" name="Text 15"/>
          <p:cNvSpPr/>
          <p:nvPr/>
        </p:nvSpPr>
        <p:spPr>
          <a:xfrm>
            <a:off x="793790" y="6192560"/>
            <a:ext cx="3598426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Gracias por su atención. Este proyecto demuestra el potencial de la inteligencia artificial para democratizar el acceso a diagnósticos médicos de calidad.</a:t>
            </a:r>
            <a:endParaRPr lang="en-US" sz="1150" dirty="0"/>
          </a:p>
        </p:txBody>
      </p:sp>
      <p:sp>
        <p:nvSpPr>
          <p:cNvPr id="23" name="Text 16"/>
          <p:cNvSpPr/>
          <p:nvPr/>
        </p:nvSpPr>
        <p:spPr>
          <a:xfrm>
            <a:off x="793790" y="7056953"/>
            <a:ext cx="3598426" cy="389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Demo en vivo disponible</a:t>
            </a:r>
            <a:r>
              <a:rPr lang="en-US" sz="11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- solicite acceso a la API para probar el sistema</a:t>
            </a:r>
            <a:endParaRPr lang="en-US" sz="1150" dirty="0"/>
          </a:p>
        </p:txBody>
      </p:sp>
      <p:sp>
        <p:nvSpPr>
          <p:cNvPr id="25" name="Text 18"/>
          <p:cNvSpPr/>
          <p:nvPr/>
        </p:nvSpPr>
        <p:spPr>
          <a:xfrm>
            <a:off x="4800719" y="5728216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Contacto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5174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709868"/>
            <a:ext cx="6302335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¿Por qué es importante?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4725353"/>
            <a:ext cx="419457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2.5M</a:t>
            </a:r>
            <a:endParaRPr lang="en-US" sz="5300" b="1" dirty="0">
              <a:solidFill>
                <a:srgbClr val="CC00CC"/>
              </a:solidFill>
            </a:endParaRPr>
          </a:p>
        </p:txBody>
      </p:sp>
      <p:sp>
        <p:nvSpPr>
          <p:cNvPr id="7" name="Text 4"/>
          <p:cNvSpPr/>
          <p:nvPr/>
        </p:nvSpPr>
        <p:spPr>
          <a:xfrm>
            <a:off x="1615202" y="563880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Muertes anuales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067782"/>
            <a:ext cx="419457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neumonía es responsable de millones de fallecimientos evitables en todo el mundo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217914" y="4725353"/>
            <a:ext cx="419457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1º</a:t>
            </a:r>
            <a:endParaRPr lang="en-US" sz="5300" b="1" dirty="0">
              <a:solidFill>
                <a:srgbClr val="CC00CC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039326" y="563880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Causa infantil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5217914" y="6067782"/>
            <a:ext cx="419457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Principal causa de muerte en niños menores de 5 años a nivel global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642038" y="4725353"/>
            <a:ext cx="4194572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00"/>
              </a:lnSpc>
              <a:buNone/>
            </a:pPr>
            <a:r>
              <a:rPr lang="en-US" sz="530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95%</a:t>
            </a:r>
            <a:endParaRPr lang="en-US" sz="5300" b="1" dirty="0">
              <a:solidFill>
                <a:srgbClr val="CC00CC"/>
              </a:solidFill>
            </a:endParaRPr>
          </a:p>
        </p:txBody>
      </p:sp>
      <p:sp>
        <p:nvSpPr>
          <p:cNvPr id="13" name="Text 10"/>
          <p:cNvSpPr/>
          <p:nvPr/>
        </p:nvSpPr>
        <p:spPr>
          <a:xfrm>
            <a:off x="10357842" y="5638800"/>
            <a:ext cx="2762845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Precisión del sistema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9642038" y="6067782"/>
            <a:ext cx="4194572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Nuestro modelo supera la precisión de diagnóstico inicial de muchos profesionales</a:t>
            </a:r>
            <a:endParaRPr lang="en-US" sz="1600" dirty="0"/>
          </a:p>
        </p:txBody>
      </p:sp>
      <p:sp>
        <p:nvSpPr>
          <p:cNvPr id="15" name="Text 12"/>
          <p:cNvSpPr/>
          <p:nvPr/>
        </p:nvSpPr>
        <p:spPr>
          <a:xfrm>
            <a:off x="793790" y="6895028"/>
            <a:ext cx="13042821" cy="6205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diagnóstico rápido y preciso mediante radiografías es fundamental, pero requiere especialistas que no siempre están disponibles en zonas rurales o situaciones de urgencia. La inteligencia artificial puede cerrar esta brecha crítica.</a:t>
            </a:r>
            <a:endParaRPr lang="en-US" sz="1600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2DA0DCD-A01C-65A9-64EA-784FA654D0BC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7" name="Shape 0">
            <a:extLst>
              <a:ext uri="{FF2B5EF4-FFF2-40B4-BE49-F238E27FC236}">
                <a16:creationId xmlns:a16="http://schemas.microsoft.com/office/drawing/2014/main" id="{7A81BEBE-75DA-B02F-6206-23BCE5264D2C}"/>
              </a:ext>
            </a:extLst>
          </p:cNvPr>
          <p:cNvSpPr/>
          <p:nvPr/>
        </p:nvSpPr>
        <p:spPr>
          <a:xfrm>
            <a:off x="793790" y="3330655"/>
            <a:ext cx="117026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19" name="Text 1">
            <a:extLst>
              <a:ext uri="{FF2B5EF4-FFF2-40B4-BE49-F238E27FC236}">
                <a16:creationId xmlns:a16="http://schemas.microsoft.com/office/drawing/2014/main" id="{AB9FEB90-F1C7-7FD8-2D3C-CDDC4247E4CC}"/>
              </a:ext>
            </a:extLst>
          </p:cNvPr>
          <p:cNvSpPr/>
          <p:nvPr/>
        </p:nvSpPr>
        <p:spPr>
          <a:xfrm>
            <a:off x="849392" y="3382447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</a:rPr>
              <a:t>CONTEXTO CLÍNICO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80217"/>
            <a:ext cx="107763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9754" y="850940"/>
            <a:ext cx="117872" cy="11787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66562" y="832009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INNOVACIÓN</a:t>
            </a:r>
            <a:endParaRPr lang="en-US" sz="900" dirty="0"/>
          </a:p>
        </p:txBody>
      </p:sp>
      <p:sp>
        <p:nvSpPr>
          <p:cNvPr id="5" name="Text 2"/>
          <p:cNvSpPr/>
          <p:nvPr/>
        </p:nvSpPr>
        <p:spPr>
          <a:xfrm>
            <a:off x="793790" y="1077754"/>
            <a:ext cx="583668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Inteligencia Artificial al rescate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1789986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01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2025134"/>
            <a:ext cx="7681793" cy="1524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93790" y="2129314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Captura de imagen</a:t>
            </a:r>
            <a:endParaRPr lang="en-US" sz="1450" b="1" dirty="0">
              <a:solidFill>
                <a:srgbClr val="CC00CC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93790" y="2455426"/>
            <a:ext cx="768179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médico obtiene una radiografía de tórax del paciente siguiendo protocolos estándar</a:t>
            </a:r>
            <a:endParaRPr lang="en-US" sz="1600" dirty="0"/>
          </a:p>
        </p:txBody>
      </p:sp>
      <p:sp>
        <p:nvSpPr>
          <p:cNvPr id="10" name="Text 6"/>
          <p:cNvSpPr/>
          <p:nvPr/>
        </p:nvSpPr>
        <p:spPr>
          <a:xfrm>
            <a:off x="793790" y="285619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02</a:t>
            </a:r>
            <a:endParaRPr lang="en-US" sz="200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3061930"/>
            <a:ext cx="7681793" cy="1524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93790" y="3195518"/>
            <a:ext cx="208014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Análisis automatizado</a:t>
            </a:r>
            <a:endParaRPr lang="en-US" sz="1450" b="1" dirty="0">
              <a:solidFill>
                <a:srgbClr val="CC00CC"/>
              </a:solidFill>
            </a:endParaRPr>
          </a:p>
        </p:txBody>
      </p:sp>
      <p:sp>
        <p:nvSpPr>
          <p:cNvPr id="14" name="Text 9"/>
          <p:cNvSpPr/>
          <p:nvPr/>
        </p:nvSpPr>
        <p:spPr>
          <a:xfrm>
            <a:off x="793790" y="3922395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03</a:t>
            </a:r>
            <a:endParaRPr lang="en-US" sz="20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098727"/>
            <a:ext cx="7681793" cy="1524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93790" y="4261723"/>
            <a:ext cx="2318266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Diagnóstico instantáneo</a:t>
            </a:r>
            <a:endParaRPr lang="en-US" sz="1450" b="1" dirty="0">
              <a:solidFill>
                <a:srgbClr val="CC00CC"/>
              </a:solidFill>
            </a:endParaRPr>
          </a:p>
        </p:txBody>
      </p:sp>
      <p:sp>
        <p:nvSpPr>
          <p:cNvPr id="17" name="Text 11"/>
          <p:cNvSpPr/>
          <p:nvPr/>
        </p:nvSpPr>
        <p:spPr>
          <a:xfrm>
            <a:off x="793790" y="4587835"/>
            <a:ext cx="768179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sistema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genera un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resultado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con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nivel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confianza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cuestión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de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segundos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793790" y="4988600"/>
            <a:ext cx="147399" cy="1841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Light" pitchFamily="34" charset="0"/>
                <a:ea typeface="Sora Light" pitchFamily="34" charset="-122"/>
                <a:cs typeface="Sora Light" pitchFamily="34" charset="-120"/>
              </a:rPr>
              <a:t>04</a:t>
            </a:r>
            <a:endParaRPr lang="en-US" sz="2000" dirty="0"/>
          </a:p>
        </p:txBody>
      </p:sp>
      <p:pic>
        <p:nvPicPr>
          <p:cNvPr id="19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5135523"/>
            <a:ext cx="7681793" cy="15240"/>
          </a:xfrm>
          <a:prstGeom prst="rect">
            <a:avLst/>
          </a:prstGeom>
        </p:spPr>
      </p:pic>
      <p:sp>
        <p:nvSpPr>
          <p:cNvPr id="20" name="Text 13"/>
          <p:cNvSpPr/>
          <p:nvPr/>
        </p:nvSpPr>
        <p:spPr>
          <a:xfrm>
            <a:off x="793790" y="532792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b="1" dirty="0">
                <a:solidFill>
                  <a:srgbClr val="CC00CC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Decisión médica</a:t>
            </a:r>
            <a:endParaRPr lang="en-US" sz="1450" b="1" dirty="0">
              <a:solidFill>
                <a:srgbClr val="CC00CC"/>
              </a:solidFill>
            </a:endParaRPr>
          </a:p>
        </p:txBody>
      </p:sp>
      <p:sp>
        <p:nvSpPr>
          <p:cNvPr id="21" name="Text 14"/>
          <p:cNvSpPr/>
          <p:nvPr/>
        </p:nvSpPr>
        <p:spPr>
          <a:xfrm>
            <a:off x="793790" y="5654040"/>
            <a:ext cx="7681793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profesional sanitario valida el diagnóstico y toma la decisión final de tratamiento</a:t>
            </a:r>
            <a:endParaRPr lang="en-US" sz="1600" dirty="0"/>
          </a:p>
        </p:txBody>
      </p:sp>
      <p:pic>
        <p:nvPicPr>
          <p:cNvPr id="22" name="Image 5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2589" y="934"/>
            <a:ext cx="4101703" cy="6152472"/>
          </a:xfrm>
          <a:prstGeom prst="rect">
            <a:avLst/>
          </a:prstGeom>
        </p:spPr>
      </p:pic>
      <p:sp>
        <p:nvSpPr>
          <p:cNvPr id="23" name="Shape 15"/>
          <p:cNvSpPr/>
          <p:nvPr/>
        </p:nvSpPr>
        <p:spPr>
          <a:xfrm>
            <a:off x="8842772" y="6270903"/>
            <a:ext cx="5001339" cy="1070610"/>
          </a:xfrm>
          <a:prstGeom prst="roundRect">
            <a:avLst>
              <a:gd name="adj" fmla="val 2066"/>
            </a:avLst>
          </a:prstGeom>
          <a:solidFill>
            <a:srgbClr val="00184D"/>
          </a:solidFill>
          <a:ln/>
        </p:spPr>
        <p:txBody>
          <a:bodyPr/>
          <a:lstStyle/>
          <a:p>
            <a:endParaRPr lang="es-CL"/>
          </a:p>
        </p:txBody>
      </p:sp>
      <p:pic>
        <p:nvPicPr>
          <p:cNvPr id="24" name="Image 6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90171" y="6478429"/>
            <a:ext cx="184190" cy="147399"/>
          </a:xfrm>
          <a:prstGeom prst="rect">
            <a:avLst/>
          </a:prstGeom>
        </p:spPr>
      </p:pic>
      <p:sp>
        <p:nvSpPr>
          <p:cNvPr id="25" name="Text 16"/>
          <p:cNvSpPr/>
          <p:nvPr/>
        </p:nvSpPr>
        <p:spPr>
          <a:xfrm>
            <a:off x="9321760" y="6403419"/>
            <a:ext cx="4374952" cy="7781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150" b="1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Importante:</a:t>
            </a:r>
            <a:r>
              <a:rPr lang="en-US" sz="11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Este sistema </a:t>
            </a:r>
            <a:r>
              <a:rPr lang="en-US" sz="1150" b="1" dirty="0">
                <a:solidFill>
                  <a:srgbClr val="FF0000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</a:t>
            </a:r>
            <a:r>
              <a:rPr lang="en-US" sz="1150" dirty="0">
                <a:solidFill>
                  <a:srgbClr val="FFFF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 reemplaza al médico. Es una herramienta de apoyo diagnóstico, como una calculadora para un contador. La decisión final siempre recae en el profesional sanitario.</a:t>
            </a:r>
            <a:endParaRPr lang="en-US" sz="1150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D840AA79-183B-1AAE-EE33-7BB9D915E30F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3" name="Text 8"/>
          <p:cNvSpPr/>
          <p:nvPr/>
        </p:nvSpPr>
        <p:spPr>
          <a:xfrm>
            <a:off x="793790" y="3521631"/>
            <a:ext cx="7681793" cy="2530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5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IA procesa la imagen mediante redes neuronales profundas entrenadas con miles de casos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9152" y="819150"/>
            <a:ext cx="181451" cy="18145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1143714"/>
            <a:ext cx="808279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Los </a:t>
            </a: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cs typeface="Sora Medium" pitchFamily="34" charset="-120"/>
              </a:rPr>
              <a:t>datos</a:t>
            </a: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 de entrenamiento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21926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Entrenamos nuestro sistema con 5.856 radiografías de tórax de pacientes reales, provenientes de múltiples centros hospitalarios. Este volumen de datos permite al modelo aprender patrones complejos y generalizar correctamente.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93790" y="3400425"/>
            <a:ext cx="421743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Distribución del Dataset</a:t>
            </a:r>
            <a:endParaRPr lang="en-US" sz="2650" dirty="0"/>
          </a:p>
        </p:txBody>
      </p:sp>
      <p:sp>
        <p:nvSpPr>
          <p:cNvPr id="8" name="Shape 5"/>
          <p:cNvSpPr/>
          <p:nvPr/>
        </p:nvSpPr>
        <p:spPr>
          <a:xfrm>
            <a:off x="793790" y="4080867"/>
            <a:ext cx="6244709" cy="3266837"/>
          </a:xfrm>
          <a:prstGeom prst="roundRect">
            <a:avLst>
              <a:gd name="adj" fmla="val 104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Shape 6"/>
          <p:cNvSpPr/>
          <p:nvPr/>
        </p:nvSpPr>
        <p:spPr>
          <a:xfrm>
            <a:off x="801410" y="4088487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0" name="Text 7"/>
          <p:cNvSpPr/>
          <p:nvPr/>
        </p:nvSpPr>
        <p:spPr>
          <a:xfrm>
            <a:off x="1028343" y="4232196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Conjunto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23893" y="4232196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Normal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5392698" y="4232196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Neumonía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738807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4" name="Text 11"/>
          <p:cNvSpPr/>
          <p:nvPr/>
        </p:nvSpPr>
        <p:spPr>
          <a:xfrm>
            <a:off x="1028343" y="4882515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Entrenamiento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23893" y="4882515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1.341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5392698" y="4882515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3.875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5389126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8" name="Text 15"/>
          <p:cNvSpPr/>
          <p:nvPr/>
        </p:nvSpPr>
        <p:spPr>
          <a:xfrm>
            <a:off x="1028343" y="5532834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Validación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23893" y="5532834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5392698" y="5532834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8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801410" y="6039445"/>
            <a:ext cx="6229469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2" name="Text 19"/>
          <p:cNvSpPr/>
          <p:nvPr/>
        </p:nvSpPr>
        <p:spPr>
          <a:xfrm>
            <a:off x="1028343" y="6183154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Prueba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3523893" y="6183154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234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5392698" y="6183154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390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801410" y="6689765"/>
            <a:ext cx="622946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26" name="Text 23"/>
          <p:cNvSpPr/>
          <p:nvPr/>
        </p:nvSpPr>
        <p:spPr>
          <a:xfrm>
            <a:off x="1028343" y="6833473"/>
            <a:ext cx="203430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TOTAL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3523893" y="6833473"/>
            <a:ext cx="1407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1.583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5392698" y="6833473"/>
            <a:ext cx="141136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4.273</a:t>
            </a:r>
            <a:endParaRPr lang="en-US" sz="1750" dirty="0"/>
          </a:p>
        </p:txBody>
      </p:sp>
      <p:sp>
        <p:nvSpPr>
          <p:cNvPr id="29" name="Text 26"/>
          <p:cNvSpPr/>
          <p:nvPr/>
        </p:nvSpPr>
        <p:spPr>
          <a:xfrm>
            <a:off x="7599521" y="3400425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Metodología</a:t>
            </a:r>
            <a:endParaRPr lang="en-US" sz="2650" dirty="0"/>
          </a:p>
        </p:txBody>
      </p:sp>
      <p:sp>
        <p:nvSpPr>
          <p:cNvPr id="30" name="Text 27"/>
          <p:cNvSpPr/>
          <p:nvPr/>
        </p:nvSpPr>
        <p:spPr>
          <a:xfrm>
            <a:off x="7599521" y="4052530"/>
            <a:ext cx="62447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El conjunto de entrenamiento (89%) permite al modelo aprender patrones radiológicos. Los datos de validación (0.3%) ajustan hiperparámetros, mientras que el conjunto de prueba (10.7%) evalúa el rendimiento final del sistema.</a:t>
            </a:r>
            <a:endParaRPr lang="en-US" sz="1600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98C0E5F-1E4D-2544-CE1A-11C12A2C5AB4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32" name="Shape 0">
            <a:extLst>
              <a:ext uri="{FF2B5EF4-FFF2-40B4-BE49-F238E27FC236}">
                <a16:creationId xmlns:a16="http://schemas.microsoft.com/office/drawing/2014/main" id="{0A130311-EBD7-7F57-DDE3-4B96226C35E0}"/>
              </a:ext>
            </a:extLst>
          </p:cNvPr>
          <p:cNvSpPr/>
          <p:nvPr/>
        </p:nvSpPr>
        <p:spPr>
          <a:xfrm>
            <a:off x="793790" y="780217"/>
            <a:ext cx="107763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4" name="Text 1">
            <a:extLst>
              <a:ext uri="{FF2B5EF4-FFF2-40B4-BE49-F238E27FC236}">
                <a16:creationId xmlns:a16="http://schemas.microsoft.com/office/drawing/2014/main" id="{CC886BC0-F2E1-36B3-8697-6DA1BA5AB2A1}"/>
              </a:ext>
            </a:extLst>
          </p:cNvPr>
          <p:cNvSpPr/>
          <p:nvPr/>
        </p:nvSpPr>
        <p:spPr>
          <a:xfrm>
            <a:off x="1121807" y="832009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DATASET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961668"/>
            <a:ext cx="1115616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3" name="Text 1"/>
          <p:cNvSpPr/>
          <p:nvPr/>
        </p:nvSpPr>
        <p:spPr>
          <a:xfrm>
            <a:off x="889754" y="1013460"/>
            <a:ext cx="923687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CASOS CLÍNICOS</a:t>
            </a:r>
            <a:endParaRPr lang="en-US" sz="900" dirty="0"/>
          </a:p>
        </p:txBody>
      </p:sp>
      <p:sp>
        <p:nvSpPr>
          <p:cNvPr id="4" name="Text 2"/>
          <p:cNvSpPr/>
          <p:nvPr/>
        </p:nvSpPr>
        <p:spPr>
          <a:xfrm>
            <a:off x="793790" y="1259205"/>
            <a:ext cx="4577596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Diferencias radiológicas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1774746"/>
            <a:ext cx="13042821" cy="4339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Para el ojo no entrenado, distinguir una radiografía normal de una con neumonía puede resultar complejo. </a:t>
            </a:r>
          </a:p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IA ha aprendido a identificar patrones sutiles que indican infección pulmonar.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571" y="2273737"/>
            <a:ext cx="4121944" cy="3248620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786170" y="5620187"/>
            <a:ext cx="6341626" cy="1529953"/>
          </a:xfrm>
          <a:prstGeom prst="roundRect">
            <a:avLst>
              <a:gd name="adj" fmla="val 1446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 sz="1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6429" y="5792748"/>
            <a:ext cx="199941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Radiografía Normal ✓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9" name="Text 6"/>
          <p:cNvSpPr/>
          <p:nvPr/>
        </p:nvSpPr>
        <p:spPr>
          <a:xfrm>
            <a:off x="956429" y="6118860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Campos pulmonares claros y transparentes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956429" y="6346865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Espacios aéreos bien definidos de color oscuro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956429" y="6574869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Estructuras vasculares visibles y nítidas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956429" y="6802874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Ausencia de opacidades anormales</a:t>
            </a:r>
            <a:endParaRPr lang="en-US" sz="160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2386" y="2381488"/>
            <a:ext cx="4121944" cy="3132653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7502604" y="5621893"/>
            <a:ext cx="6341626" cy="1529953"/>
          </a:xfrm>
          <a:prstGeom prst="roundRect">
            <a:avLst>
              <a:gd name="adj" fmla="val 1446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 sz="160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5" name="Text 11"/>
          <p:cNvSpPr/>
          <p:nvPr/>
        </p:nvSpPr>
        <p:spPr>
          <a:xfrm>
            <a:off x="7665244" y="5784532"/>
            <a:ext cx="2200037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Neumonía Detectada ✗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6" name="Text 12"/>
          <p:cNvSpPr/>
          <p:nvPr/>
        </p:nvSpPr>
        <p:spPr>
          <a:xfrm>
            <a:off x="7665244" y="6110645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Manchas blancas (infiltrados) visibles</a:t>
            </a:r>
            <a:endParaRPr lang="en-US" sz="1600" dirty="0"/>
          </a:p>
        </p:txBody>
      </p:sp>
      <p:sp>
        <p:nvSpPr>
          <p:cNvPr id="17" name="Text 13"/>
          <p:cNvSpPr/>
          <p:nvPr/>
        </p:nvSpPr>
        <p:spPr>
          <a:xfrm>
            <a:off x="7665244" y="6338649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Áreas opacas que indican consolidación</a:t>
            </a:r>
            <a:endParaRPr lang="en-US" sz="1600" dirty="0"/>
          </a:p>
        </p:txBody>
      </p:sp>
      <p:sp>
        <p:nvSpPr>
          <p:cNvPr id="18" name="Text 14"/>
          <p:cNvSpPr/>
          <p:nvPr/>
        </p:nvSpPr>
        <p:spPr>
          <a:xfrm>
            <a:off x="7665244" y="6566654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Patrones alveolares o intersticiales</a:t>
            </a:r>
            <a:endParaRPr lang="en-US" sz="1600" dirty="0"/>
          </a:p>
        </p:txBody>
      </p:sp>
      <p:sp>
        <p:nvSpPr>
          <p:cNvPr id="19" name="Text 15"/>
          <p:cNvSpPr/>
          <p:nvPr/>
        </p:nvSpPr>
        <p:spPr>
          <a:xfrm>
            <a:off x="7665244" y="6794659"/>
            <a:ext cx="6016347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Pérdida de definición de estructuras</a:t>
            </a:r>
            <a:endParaRPr lang="en-US" sz="1600" dirty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3A593CC-4ED1-E0B5-2F6F-B60DDAA25F0F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253" y="2639043"/>
            <a:ext cx="117872" cy="117872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793790" y="2937272"/>
            <a:ext cx="665333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Redes Neuronales Convolucionales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3970016"/>
            <a:ext cx="6521410" cy="58971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1189" y="465545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Entrada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9" name="Text 4"/>
          <p:cNvSpPr/>
          <p:nvPr/>
        </p:nvSpPr>
        <p:spPr>
          <a:xfrm>
            <a:off x="941189" y="4943233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Imagen radiográfica de 224×224 píxeles normalizada</a:t>
            </a:r>
            <a:endParaRPr lang="en-US" sz="16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5200" y="3970016"/>
            <a:ext cx="6521410" cy="58971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62599" y="4655459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Capas</a:t>
            </a:r>
            <a:r>
              <a:rPr lang="en-US" sz="20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 </a:t>
            </a: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profundas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462599" y="4943233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Múltiples capas convolucionales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extraen</a:t>
            </a: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características</a:t>
            </a: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3790" y="5562976"/>
            <a:ext cx="6521410" cy="58971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941189" y="6248418"/>
            <a:ext cx="2145625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Detección</a:t>
            </a: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00" dirty="0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de</a:t>
            </a:r>
            <a:r>
              <a:rPr lang="en-US" sz="145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 </a:t>
            </a: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patrones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941189" y="6536192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La red identifica bordes, texturas y formas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complejas</a:t>
            </a: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15200" y="5562976"/>
            <a:ext cx="6521410" cy="589717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7462599" y="6248418"/>
            <a:ext cx="1842968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 err="1">
                <a:solidFill>
                  <a:srgbClr val="CC00FF"/>
                </a:solidFill>
                <a:latin typeface="Sora Medium" pitchFamily="34" charset="0"/>
                <a:cs typeface="Sora Medium" pitchFamily="34" charset="-120"/>
              </a:rPr>
              <a:t>Clasificación</a:t>
            </a:r>
            <a:endParaRPr lang="en-US" sz="2000" dirty="0">
              <a:solidFill>
                <a:srgbClr val="CC00FF"/>
              </a:solidFill>
              <a:latin typeface="Sora Medium" pitchFamily="34" charset="0"/>
              <a:cs typeface="Sora Medium" pitchFamily="34" charset="-120"/>
            </a:endParaRPr>
          </a:p>
        </p:txBody>
      </p:sp>
      <p:sp>
        <p:nvSpPr>
          <p:cNvPr id="18" name="Text 10"/>
          <p:cNvSpPr/>
          <p:nvPr/>
        </p:nvSpPr>
        <p:spPr>
          <a:xfrm>
            <a:off x="7462599" y="6536192"/>
            <a:ext cx="6226612" cy="1945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500"/>
              </a:lnSpc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Resultado: Normal o Neumonía con nivel de </a:t>
            </a:r>
            <a:r>
              <a:rPr lang="en-US" sz="1600" dirty="0" err="1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</a:rPr>
              <a:t>confianza</a:t>
            </a:r>
            <a:endParaRPr lang="en-US" sz="1600" dirty="0">
              <a:solidFill>
                <a:srgbClr val="E0D6DE"/>
              </a:solidFill>
              <a:latin typeface="Noto Sans TC" pitchFamily="34" charset="0"/>
              <a:ea typeface="Noto Sans TC" pitchFamily="34" charset="-122"/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1AA9D3CE-4886-7237-BD61-4C2556A97A7D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9" name="Shape 0">
            <a:extLst>
              <a:ext uri="{FF2B5EF4-FFF2-40B4-BE49-F238E27FC236}">
                <a16:creationId xmlns:a16="http://schemas.microsoft.com/office/drawing/2014/main" id="{83801560-6E9B-81C7-C8CF-A1153FB5DB9D}"/>
              </a:ext>
            </a:extLst>
          </p:cNvPr>
          <p:cNvSpPr/>
          <p:nvPr/>
        </p:nvSpPr>
        <p:spPr>
          <a:xfrm>
            <a:off x="793790" y="2571465"/>
            <a:ext cx="120074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1" name="Text 1">
            <a:extLst>
              <a:ext uri="{FF2B5EF4-FFF2-40B4-BE49-F238E27FC236}">
                <a16:creationId xmlns:a16="http://schemas.microsoft.com/office/drawing/2014/main" id="{59E226B7-4668-A5A2-3C13-F0268C98E6FA}"/>
              </a:ext>
            </a:extLst>
          </p:cNvPr>
          <p:cNvSpPr/>
          <p:nvPr/>
        </p:nvSpPr>
        <p:spPr>
          <a:xfrm>
            <a:off x="1066562" y="2623257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 LEARNING</a:t>
            </a:r>
            <a:endParaRPr lang="en-US" sz="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85D64-A84F-2242-1430-7AC283D16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0877649C-F1CF-9846-C289-7D68B6237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842968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3942AD3-023D-FF63-BCF7-521990BB1152}"/>
              </a:ext>
            </a:extLst>
          </p:cNvPr>
          <p:cNvSpPr/>
          <p:nvPr/>
        </p:nvSpPr>
        <p:spPr>
          <a:xfrm>
            <a:off x="793790" y="2937272"/>
            <a:ext cx="6653332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Redes Neuronales Convolucionales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19" name="Text 11">
            <a:extLst>
              <a:ext uri="{FF2B5EF4-FFF2-40B4-BE49-F238E27FC236}">
                <a16:creationId xmlns:a16="http://schemas.microsoft.com/office/drawing/2014/main" id="{CBAAB9B4-42B2-F43C-4503-A4AF48322F61}"/>
              </a:ext>
            </a:extLst>
          </p:cNvPr>
          <p:cNvSpPr/>
          <p:nvPr/>
        </p:nvSpPr>
        <p:spPr>
          <a:xfrm>
            <a:off x="793790" y="4091239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Transfer Learning</a:t>
            </a:r>
            <a:endParaRPr lang="en-US" sz="2000" dirty="0"/>
          </a:p>
        </p:txBody>
      </p:sp>
      <p:sp>
        <p:nvSpPr>
          <p:cNvPr id="20" name="Text 12">
            <a:extLst>
              <a:ext uri="{FF2B5EF4-FFF2-40B4-BE49-F238E27FC236}">
                <a16:creationId xmlns:a16="http://schemas.microsoft.com/office/drawing/2014/main" id="{0F75EB5F-D48B-900D-4746-190ACBDF701F}"/>
              </a:ext>
            </a:extLst>
          </p:cNvPr>
          <p:cNvSpPr/>
          <p:nvPr/>
        </p:nvSpPr>
        <p:spPr>
          <a:xfrm>
            <a:off x="793790" y="4463309"/>
            <a:ext cx="6341626" cy="1347182"/>
          </a:xfrm>
          <a:prstGeom prst="rect">
            <a:avLst/>
          </a:prstGeom>
          <a:noFill/>
          <a:ln/>
        </p:spPr>
        <p:txBody>
          <a:bodyPr wrap="square" lIns="0" tIns="0" rIns="0" bIns="0" spcCol="115200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En lugar de entrenar desde cero, utilizamos modelos preentrenados con millones de imágenes (ImageNet) y los especializamos en radiografías médicas. Es como contratar a un experto en visión artificial y proporcionarle un curso intensivo de radiología.</a:t>
            </a:r>
            <a:endParaRPr lang="en-US" sz="1600" dirty="0"/>
          </a:p>
        </p:txBody>
      </p:sp>
      <p:sp>
        <p:nvSpPr>
          <p:cNvPr id="21" name="Text 13">
            <a:extLst>
              <a:ext uri="{FF2B5EF4-FFF2-40B4-BE49-F238E27FC236}">
                <a16:creationId xmlns:a16="http://schemas.microsoft.com/office/drawing/2014/main" id="{8A3DBA5E-9233-BCC6-A3E8-D05A600005B8}"/>
              </a:ext>
            </a:extLst>
          </p:cNvPr>
          <p:cNvSpPr/>
          <p:nvPr/>
        </p:nvSpPr>
        <p:spPr>
          <a:xfrm>
            <a:off x="7502604" y="4091239"/>
            <a:ext cx="2211467" cy="2763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dirty="0">
                <a:solidFill>
                  <a:srgbClr val="97B8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Ventaja clave</a:t>
            </a:r>
            <a:endParaRPr lang="en-US" sz="2000" dirty="0"/>
          </a:p>
        </p:txBody>
      </p:sp>
      <p:sp>
        <p:nvSpPr>
          <p:cNvPr id="22" name="Text 14">
            <a:extLst>
              <a:ext uri="{FF2B5EF4-FFF2-40B4-BE49-F238E27FC236}">
                <a16:creationId xmlns:a16="http://schemas.microsoft.com/office/drawing/2014/main" id="{75746667-AF34-54EA-C646-60749981D5E2}"/>
              </a:ext>
            </a:extLst>
          </p:cNvPr>
          <p:cNvSpPr/>
          <p:nvPr/>
        </p:nvSpPr>
        <p:spPr>
          <a:xfrm>
            <a:off x="7502604" y="4463309"/>
            <a:ext cx="6341626" cy="5836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Esta técnica reduce drásticamente el tiempo de entrenamiento y mejora la precisión, especialmente cuando los datos médicos son limitados. Aprovechamos el conocimiento previo sobre patrones visuales generales.</a:t>
            </a:r>
            <a:endParaRPr lang="en-US" sz="1600" dirty="0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44B8D3A-63CF-0127-EE3F-F87151E7A463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B8CE1E49-10A0-AADE-FCE6-9E6C5C10F3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253" y="2639043"/>
            <a:ext cx="117872" cy="117872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F3B95EB9-CFFE-B97F-2038-6C22552EAD93}"/>
              </a:ext>
            </a:extLst>
          </p:cNvPr>
          <p:cNvSpPr/>
          <p:nvPr/>
        </p:nvSpPr>
        <p:spPr>
          <a:xfrm>
            <a:off x="793790" y="2571465"/>
            <a:ext cx="120074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D5782C2-EC59-DB81-FEFA-FA3907EC1572}"/>
              </a:ext>
            </a:extLst>
          </p:cNvPr>
          <p:cNvSpPr/>
          <p:nvPr/>
        </p:nvSpPr>
        <p:spPr>
          <a:xfrm>
            <a:off x="1066562" y="2623257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DEEP LEARNING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653416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1545312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65678" y="2084546"/>
            <a:ext cx="1039058" cy="219789"/>
          </a:xfrm>
          <a:prstGeom prst="roundRect">
            <a:avLst>
              <a:gd name="adj" fmla="val 6750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7474" y="2145030"/>
            <a:ext cx="98822" cy="988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5707" y="2129195"/>
            <a:ext cx="727234" cy="1304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000"/>
              </a:lnSpc>
              <a:buNone/>
            </a:pPr>
            <a:r>
              <a:rPr lang="en-US" sz="75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ARQUITECTURA</a:t>
            </a:r>
            <a:endParaRPr lang="en-US" sz="750" dirty="0"/>
          </a:p>
        </p:txBody>
      </p:sp>
      <p:sp>
        <p:nvSpPr>
          <p:cNvPr id="6" name="Text 2"/>
          <p:cNvSpPr/>
          <p:nvPr/>
        </p:nvSpPr>
        <p:spPr>
          <a:xfrm>
            <a:off x="665678" y="2401133"/>
            <a:ext cx="7778591" cy="3863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400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Sistema de Ensemble: Tres modelos, una decisión</a:t>
            </a:r>
            <a:endParaRPr lang="en-US" sz="4000" dirty="0">
              <a:latin typeface="Aptos Black" panose="020B0004020202020204" pitchFamily="34" charset="0"/>
            </a:endParaRPr>
          </a:p>
        </p:txBody>
      </p:sp>
      <p:sp>
        <p:nvSpPr>
          <p:cNvPr id="7" name="Text 3"/>
          <p:cNvSpPr/>
          <p:nvPr/>
        </p:nvSpPr>
        <p:spPr>
          <a:xfrm>
            <a:off x="665678" y="2907982"/>
            <a:ext cx="13299043" cy="6325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No confiamos en un único modelo. Utilizamos tres arquitecturas diferentes que analizan cada radiografía de forma independiente y luego combinan sus predicciones mediante votación ponderada.</a:t>
            </a:r>
            <a:endParaRPr lang="en-US" sz="1600" dirty="0"/>
          </a:p>
        </p:txBody>
      </p:sp>
      <p:sp>
        <p:nvSpPr>
          <p:cNvPr id="8" name="Shape 4"/>
          <p:cNvSpPr/>
          <p:nvPr/>
        </p:nvSpPr>
        <p:spPr>
          <a:xfrm>
            <a:off x="665678" y="3737976"/>
            <a:ext cx="5682734" cy="957739"/>
          </a:xfrm>
          <a:prstGeom prst="roundRect">
            <a:avLst>
              <a:gd name="adj" fmla="val 1936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9" name="Text 5"/>
          <p:cNvSpPr/>
          <p:nvPr/>
        </p:nvSpPr>
        <p:spPr>
          <a:xfrm>
            <a:off x="789265" y="3861563"/>
            <a:ext cx="1854398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VGG16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0" name="Text 6"/>
          <p:cNvSpPr/>
          <p:nvPr/>
        </p:nvSpPr>
        <p:spPr>
          <a:xfrm>
            <a:off x="789265" y="4173626"/>
            <a:ext cx="543556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Precisión: 94.2%</a:t>
            </a:r>
            <a:endParaRPr lang="en-US" sz="1400" dirty="0"/>
          </a:p>
        </p:txBody>
      </p:sp>
      <p:sp>
        <p:nvSpPr>
          <p:cNvPr id="11" name="Text 7"/>
          <p:cNvSpPr/>
          <p:nvPr/>
        </p:nvSpPr>
        <p:spPr>
          <a:xfrm>
            <a:off x="789265" y="4409012"/>
            <a:ext cx="543556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Arquitectura profunda con 16 capas.</a:t>
            </a:r>
            <a:endParaRPr lang="en-US" sz="1400" dirty="0"/>
          </a:p>
        </p:txBody>
      </p:sp>
      <p:sp>
        <p:nvSpPr>
          <p:cNvPr id="12" name="Shape 8"/>
          <p:cNvSpPr/>
          <p:nvPr/>
        </p:nvSpPr>
        <p:spPr>
          <a:xfrm>
            <a:off x="665678" y="4775963"/>
            <a:ext cx="5682734" cy="1120854"/>
          </a:xfrm>
          <a:prstGeom prst="roundRect">
            <a:avLst>
              <a:gd name="adj" fmla="val 1654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3" name="Text 9"/>
          <p:cNvSpPr/>
          <p:nvPr/>
        </p:nvSpPr>
        <p:spPr>
          <a:xfrm>
            <a:off x="789265" y="4899550"/>
            <a:ext cx="1854398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ResNet50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4" name="Text 10"/>
          <p:cNvSpPr/>
          <p:nvPr/>
        </p:nvSpPr>
        <p:spPr>
          <a:xfrm>
            <a:off x="789265" y="5211613"/>
            <a:ext cx="543556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Precisión: 94.8%</a:t>
            </a:r>
            <a:endParaRPr lang="en-US" sz="1400" dirty="0"/>
          </a:p>
        </p:txBody>
      </p:sp>
      <p:sp>
        <p:nvSpPr>
          <p:cNvPr id="15" name="Text 11"/>
          <p:cNvSpPr/>
          <p:nvPr/>
        </p:nvSpPr>
        <p:spPr>
          <a:xfrm>
            <a:off x="789265" y="5446999"/>
            <a:ext cx="5435560" cy="3262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Red residual de 50 capas. Usa conexiones de salto para entrenar redes muy profundas sin degradación del gradiente.</a:t>
            </a:r>
            <a:endParaRPr lang="en-US" sz="1400" dirty="0"/>
          </a:p>
        </p:txBody>
      </p:sp>
      <p:sp>
        <p:nvSpPr>
          <p:cNvPr id="16" name="Shape 12"/>
          <p:cNvSpPr/>
          <p:nvPr/>
        </p:nvSpPr>
        <p:spPr>
          <a:xfrm>
            <a:off x="665678" y="5977065"/>
            <a:ext cx="5682734" cy="957739"/>
          </a:xfrm>
          <a:prstGeom prst="roundRect">
            <a:avLst>
              <a:gd name="adj" fmla="val 1936"/>
            </a:avLst>
          </a:prstGeom>
          <a:solidFill>
            <a:srgbClr val="26262B"/>
          </a:solidFill>
          <a:ln/>
        </p:spPr>
        <p:txBody>
          <a:bodyPr/>
          <a:lstStyle/>
          <a:p>
            <a:endParaRPr lang="es-CL"/>
          </a:p>
        </p:txBody>
      </p:sp>
      <p:sp>
        <p:nvSpPr>
          <p:cNvPr id="17" name="Text 13"/>
          <p:cNvSpPr/>
          <p:nvPr/>
        </p:nvSpPr>
        <p:spPr>
          <a:xfrm>
            <a:off x="789265" y="6100652"/>
            <a:ext cx="1854398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dirty="0">
                <a:solidFill>
                  <a:srgbClr val="CC00FF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MobileNet V2</a:t>
            </a:r>
            <a:endParaRPr lang="en-US" sz="2000" dirty="0">
              <a:solidFill>
                <a:srgbClr val="CC00FF"/>
              </a:solidFill>
            </a:endParaRPr>
          </a:p>
        </p:txBody>
      </p:sp>
      <p:sp>
        <p:nvSpPr>
          <p:cNvPr id="18" name="Text 14"/>
          <p:cNvSpPr/>
          <p:nvPr/>
        </p:nvSpPr>
        <p:spPr>
          <a:xfrm>
            <a:off x="789265" y="6412715"/>
            <a:ext cx="543556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b="1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Precisión: 91.5%</a:t>
            </a:r>
            <a:endParaRPr lang="en-US" sz="1400" dirty="0"/>
          </a:p>
        </p:txBody>
      </p:sp>
      <p:sp>
        <p:nvSpPr>
          <p:cNvPr id="19" name="Text 15"/>
          <p:cNvSpPr/>
          <p:nvPr/>
        </p:nvSpPr>
        <p:spPr>
          <a:xfrm>
            <a:off x="789265" y="6648102"/>
            <a:ext cx="5435560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Modelo ligero y rápido diseñado para dispositivos móviles.</a:t>
            </a:r>
            <a:endParaRPr lang="en-US" sz="1400" dirty="0"/>
          </a:p>
        </p:txBody>
      </p:sp>
      <p:pic>
        <p:nvPicPr>
          <p:cNvPr id="20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999" y="3792685"/>
            <a:ext cx="7916455" cy="2837855"/>
          </a:xfrm>
          <a:prstGeom prst="rect">
            <a:avLst/>
          </a:prstGeom>
        </p:spPr>
      </p:pic>
      <p:sp>
        <p:nvSpPr>
          <p:cNvPr id="21" name="Text 16"/>
          <p:cNvSpPr/>
          <p:nvPr/>
        </p:nvSpPr>
        <p:spPr>
          <a:xfrm>
            <a:off x="665678" y="7177334"/>
            <a:ext cx="13299043" cy="4079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200"/>
              </a:lnSpc>
              <a:buNone/>
            </a:pPr>
            <a:r>
              <a:rPr lang="en-US" sz="3200" b="1" dirty="0">
                <a:solidFill>
                  <a:srgbClr val="CC00FF"/>
                </a:solidFill>
                <a:latin typeface="Arial Black" panose="020B0A04020102020204" pitchFamily="34" charset="0"/>
                <a:ea typeface="Sora Medium" pitchFamily="34" charset="-122"/>
                <a:cs typeface="Sora Medium" pitchFamily="34" charset="-120"/>
              </a:rPr>
              <a:t>95.4%</a:t>
            </a:r>
            <a:endParaRPr lang="en-US" sz="3200" b="1" dirty="0">
              <a:solidFill>
                <a:srgbClr val="CC00FF"/>
              </a:solidFill>
              <a:latin typeface="Arial Black" panose="020B0A04020102020204" pitchFamily="34" charset="0"/>
            </a:endParaRPr>
          </a:p>
        </p:txBody>
      </p:sp>
      <p:sp>
        <p:nvSpPr>
          <p:cNvPr id="22" name="Text 17"/>
          <p:cNvSpPr/>
          <p:nvPr/>
        </p:nvSpPr>
        <p:spPr>
          <a:xfrm>
            <a:off x="6213277" y="7707282"/>
            <a:ext cx="2203728" cy="1931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500"/>
              </a:lnSpc>
              <a:buNone/>
            </a:pPr>
            <a:r>
              <a:rPr lang="en-US" sz="2000" dirty="0">
                <a:solidFill>
                  <a:srgbClr val="E0D6DE"/>
                </a:solidFill>
                <a:latin typeface="Sora Medium" pitchFamily="34" charset="0"/>
                <a:ea typeface="Sora Medium" pitchFamily="34" charset="-122"/>
                <a:cs typeface="Sora Medium" pitchFamily="34" charset="-120"/>
              </a:rPr>
              <a:t>Precisión final del ensemble</a:t>
            </a:r>
            <a:endParaRPr lang="en-US" sz="2000" dirty="0"/>
          </a:p>
        </p:txBody>
      </p:sp>
      <p:sp>
        <p:nvSpPr>
          <p:cNvPr id="23" name="Text 18"/>
          <p:cNvSpPr/>
          <p:nvPr/>
        </p:nvSpPr>
        <p:spPr>
          <a:xfrm>
            <a:off x="665678" y="7948502"/>
            <a:ext cx="13299043" cy="163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250"/>
              </a:lnSpc>
              <a:buNone/>
            </a:pPr>
            <a:r>
              <a:rPr lang="en-US" sz="160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La combinación de los tres modelos supera el rendimiento individual de cada uno</a:t>
            </a:r>
            <a:endParaRPr lang="en-US" sz="160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9736D9F-5F2B-9EFF-E925-5C7242B15E39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793790" y="1141214"/>
            <a:ext cx="4670465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s-CL" sz="4000" noProof="0" dirty="0">
                <a:solidFill>
                  <a:srgbClr val="97B8FF"/>
                </a:solidFill>
                <a:latin typeface="Aptos Black" panose="020B0004020202020204" pitchFamily="34" charset="0"/>
                <a:ea typeface="Sora Medium" pitchFamily="34" charset="-122"/>
                <a:cs typeface="Sora Medium" pitchFamily="34" charset="-120"/>
              </a:rPr>
              <a:t>Rendimiento del sistema</a:t>
            </a:r>
            <a:endParaRPr lang="es-CL" sz="4000" noProof="0" dirty="0">
              <a:latin typeface="Aptos Black" panose="020B00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757037"/>
            <a:ext cx="6810099" cy="28277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24270" y="1823502"/>
            <a:ext cx="6210051" cy="27612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</a:pPr>
            <a:r>
              <a:rPr lang="es-CL" sz="1600" noProof="0" dirty="0">
                <a:solidFill>
                  <a:srgbClr val="E0D6DE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De 624 casos de prueba, nuestro sistema clasificó correctamente 594, con solo 30 errores. Esto representa un rendimiento superior al diagnóstico inicial de muchos radiólogos (70-80% en algunos estudios), aunque sin reemplazar la supervisión médica experta.</a:t>
            </a:r>
            <a:endParaRPr lang="es-CL" sz="1600" noProof="0" dirty="0"/>
          </a:p>
        </p:txBody>
      </p:sp>
      <p:sp>
        <p:nvSpPr>
          <p:cNvPr id="7" name="Shape 4"/>
          <p:cNvSpPr/>
          <p:nvPr/>
        </p:nvSpPr>
        <p:spPr>
          <a:xfrm>
            <a:off x="2206752" y="4961810"/>
            <a:ext cx="4731843" cy="962858"/>
          </a:xfrm>
          <a:prstGeom prst="roundRect">
            <a:avLst>
              <a:gd name="adj" fmla="val 759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 wrap="square"/>
          <a:lstStyle/>
          <a:p>
            <a:endParaRPr lang="es-CL" sz="1600" noProof="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85" y="4969133"/>
            <a:ext cx="60960" cy="962858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2197185" y="5039105"/>
            <a:ext cx="474141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00"/>
              </a:lnSpc>
              <a:buNone/>
            </a:pPr>
            <a:r>
              <a:rPr lang="es-CL" sz="1600" b="1" noProof="0" dirty="0">
                <a:solidFill>
                  <a:srgbClr val="CC00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Verdaderos Positivos</a:t>
            </a:r>
            <a:endParaRPr lang="es-CL" sz="1600" b="1" noProof="0" dirty="0">
              <a:solidFill>
                <a:srgbClr val="CC00FF"/>
              </a:solidFill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0" name="Text 6"/>
          <p:cNvSpPr/>
          <p:nvPr/>
        </p:nvSpPr>
        <p:spPr>
          <a:xfrm>
            <a:off x="2258145" y="5285957"/>
            <a:ext cx="4680450" cy="7814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00"/>
              </a:lnSpc>
              <a:buNone/>
            </a:pPr>
            <a:r>
              <a:rPr lang="es-CL" sz="1600" noProof="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  <a:cs typeface="Noto Sans TC" pitchFamily="34" charset="-120"/>
              </a:rPr>
              <a:t>390 casos de neumonía correctamente identificados (62,5%). Alta sensibilidad para detección temprana.</a:t>
            </a:r>
            <a:endParaRPr lang="es-CL" sz="1600" noProof="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sp>
        <p:nvSpPr>
          <p:cNvPr id="11" name="Shape 7"/>
          <p:cNvSpPr/>
          <p:nvPr/>
        </p:nvSpPr>
        <p:spPr>
          <a:xfrm>
            <a:off x="7034320" y="4961810"/>
            <a:ext cx="4730400" cy="962858"/>
          </a:xfrm>
          <a:prstGeom prst="roundRect">
            <a:avLst>
              <a:gd name="adj" fmla="val 759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 sz="1600" noProof="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81" y="4961810"/>
            <a:ext cx="60960" cy="962858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7019082" y="5034695"/>
            <a:ext cx="473040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s-CL" sz="1600" b="1" dirty="0">
                <a:solidFill>
                  <a:srgbClr val="CC00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Verdaderos Negativos</a:t>
            </a:r>
          </a:p>
        </p:txBody>
      </p:sp>
      <p:sp>
        <p:nvSpPr>
          <p:cNvPr id="14" name="Text 9"/>
          <p:cNvSpPr/>
          <p:nvPr/>
        </p:nvSpPr>
        <p:spPr>
          <a:xfrm>
            <a:off x="7079480" y="5289469"/>
            <a:ext cx="4680000" cy="781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s-CL" sz="16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</a:rPr>
              <a:t>30 casos normales correctamente identificados (4,8%). Capacidad robusta para descartar la enfermedad.</a:t>
            </a:r>
          </a:p>
        </p:txBody>
      </p:sp>
      <p:sp>
        <p:nvSpPr>
          <p:cNvPr id="15" name="Shape 10"/>
          <p:cNvSpPr/>
          <p:nvPr/>
        </p:nvSpPr>
        <p:spPr>
          <a:xfrm>
            <a:off x="2197185" y="6020395"/>
            <a:ext cx="4741410" cy="962858"/>
          </a:xfrm>
          <a:prstGeom prst="roundRect">
            <a:avLst>
              <a:gd name="adj" fmla="val 759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 sz="1600" noProof="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1223" y="6020395"/>
            <a:ext cx="60960" cy="962858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2197185" y="6079475"/>
            <a:ext cx="474141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s-CL" sz="1600" b="1" dirty="0">
                <a:solidFill>
                  <a:srgbClr val="CC00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Falsos Positivos</a:t>
            </a:r>
          </a:p>
        </p:txBody>
      </p:sp>
      <p:sp>
        <p:nvSpPr>
          <p:cNvPr id="18" name="Text 12"/>
          <p:cNvSpPr/>
          <p:nvPr/>
        </p:nvSpPr>
        <p:spPr>
          <a:xfrm>
            <a:off x="2461001" y="6386868"/>
            <a:ext cx="4295399" cy="311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s-CL" sz="16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</a:rPr>
              <a:t>0 casos normales clasificados como neumonía (0%). </a:t>
            </a:r>
          </a:p>
        </p:txBody>
      </p:sp>
      <p:sp>
        <p:nvSpPr>
          <p:cNvPr id="19" name="Shape 13"/>
          <p:cNvSpPr/>
          <p:nvPr/>
        </p:nvSpPr>
        <p:spPr>
          <a:xfrm>
            <a:off x="7034321" y="6020395"/>
            <a:ext cx="4730399" cy="962858"/>
          </a:xfrm>
          <a:prstGeom prst="roundRect">
            <a:avLst>
              <a:gd name="adj" fmla="val 7597"/>
            </a:avLst>
          </a:prstGeom>
          <a:solidFill>
            <a:srgbClr val="07070C"/>
          </a:solidFill>
          <a:ln w="15240">
            <a:solidFill>
              <a:srgbClr val="3F3F44"/>
            </a:solidFill>
            <a:prstDash val="solid"/>
          </a:ln>
        </p:spPr>
        <p:txBody>
          <a:bodyPr/>
          <a:lstStyle/>
          <a:p>
            <a:endParaRPr lang="es-CL" sz="1600" noProof="0" dirty="0">
              <a:latin typeface="Noto Sans TC" panose="020B0604020202020204" charset="-128"/>
              <a:ea typeface="Noto Sans TC" panose="020B0604020202020204" charset="-128"/>
            </a:endParaRPr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081" y="6020395"/>
            <a:ext cx="60960" cy="962858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986261" y="6079475"/>
            <a:ext cx="4745639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>
              <a:lnSpc>
                <a:spcPts val="1800"/>
              </a:lnSpc>
            </a:pPr>
            <a:r>
              <a:rPr lang="es-CL" sz="1600" b="1" dirty="0">
                <a:solidFill>
                  <a:srgbClr val="CC00FF"/>
                </a:solidFill>
                <a:latin typeface="Noto Sans TC" panose="020B0604020202020204" charset="-128"/>
                <a:ea typeface="Noto Sans TC" panose="020B0604020202020204" charset="-128"/>
                <a:cs typeface="Sora Medium" pitchFamily="34" charset="-120"/>
              </a:rPr>
              <a:t>Falsos Negativos</a:t>
            </a:r>
          </a:p>
        </p:txBody>
      </p:sp>
      <p:sp>
        <p:nvSpPr>
          <p:cNvPr id="22" name="Text 15"/>
          <p:cNvSpPr/>
          <p:nvPr/>
        </p:nvSpPr>
        <p:spPr>
          <a:xfrm>
            <a:off x="7308281" y="6335089"/>
            <a:ext cx="4222958" cy="3114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>
              <a:lnSpc>
                <a:spcPts val="1600"/>
              </a:lnSpc>
            </a:pPr>
            <a:r>
              <a:rPr lang="es-CL" sz="1600" dirty="0">
                <a:solidFill>
                  <a:srgbClr val="E0D6DE"/>
                </a:solidFill>
                <a:latin typeface="Noto Sans TC" panose="020B0604020202020204" charset="-128"/>
                <a:ea typeface="Noto Sans TC" panose="020B0604020202020204" charset="-128"/>
              </a:rPr>
              <a:t>204 casos de neumonía no detectados (32,7%). El riesgo más crítico que requiere supervisión médica.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8DFCDDA-D337-ECAE-9DC7-FF00498B171B}"/>
              </a:ext>
            </a:extLst>
          </p:cNvPr>
          <p:cNvSpPr/>
          <p:nvPr/>
        </p:nvSpPr>
        <p:spPr>
          <a:xfrm>
            <a:off x="12830175" y="7772400"/>
            <a:ext cx="1800225" cy="457200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 noProof="0" dirty="0"/>
          </a:p>
        </p:txBody>
      </p:sp>
      <p:sp>
        <p:nvSpPr>
          <p:cNvPr id="24" name="Shape 0">
            <a:extLst>
              <a:ext uri="{FF2B5EF4-FFF2-40B4-BE49-F238E27FC236}">
                <a16:creationId xmlns:a16="http://schemas.microsoft.com/office/drawing/2014/main" id="{5691B376-9795-6134-86D2-D00DA0EAE525}"/>
              </a:ext>
            </a:extLst>
          </p:cNvPr>
          <p:cNvSpPr/>
          <p:nvPr/>
        </p:nvSpPr>
        <p:spPr>
          <a:xfrm>
            <a:off x="793790" y="853155"/>
            <a:ext cx="1200745" cy="259318"/>
          </a:xfrm>
          <a:prstGeom prst="roundRect">
            <a:avLst>
              <a:gd name="adj" fmla="val 6823"/>
            </a:avLst>
          </a:prstGeom>
          <a:noFill/>
          <a:ln w="7620">
            <a:solidFill>
              <a:srgbClr val="97B8FF"/>
            </a:solidFill>
            <a:prstDash val="solid"/>
          </a:ln>
        </p:spPr>
        <p:txBody>
          <a:bodyPr/>
          <a:lstStyle/>
          <a:p>
            <a:endParaRPr lang="es-CL"/>
          </a:p>
        </p:txBody>
      </p:sp>
      <p:sp>
        <p:nvSpPr>
          <p:cNvPr id="25" name="Text 1">
            <a:extLst>
              <a:ext uri="{FF2B5EF4-FFF2-40B4-BE49-F238E27FC236}">
                <a16:creationId xmlns:a16="http://schemas.microsoft.com/office/drawing/2014/main" id="{1FF99C6C-ECD8-5B7B-B885-7FF6FFCC28BF}"/>
              </a:ext>
            </a:extLst>
          </p:cNvPr>
          <p:cNvSpPr/>
          <p:nvPr/>
        </p:nvSpPr>
        <p:spPr>
          <a:xfrm>
            <a:off x="1039713" y="904947"/>
            <a:ext cx="708898" cy="1557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97B8FF"/>
                </a:solidFill>
                <a:latin typeface="Noto Sans TC" pitchFamily="34" charset="0"/>
                <a:ea typeface="Noto Sans TC" pitchFamily="34" charset="-122"/>
                <a:cs typeface="Noto Sans TC" pitchFamily="34" charset="-120"/>
              </a:rPr>
              <a:t>RESULTADOS</a:t>
            </a:r>
            <a:endParaRPr lang="en-US" sz="9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1439</Words>
  <Application>Microsoft Office PowerPoint</Application>
  <PresentationFormat>Personalizado</PresentationFormat>
  <Paragraphs>246</Paragraphs>
  <Slides>15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3" baseType="lpstr">
      <vt:lpstr>Sora Medium</vt:lpstr>
      <vt:lpstr>Arial</vt:lpstr>
      <vt:lpstr>Noto Sans TC</vt:lpstr>
      <vt:lpstr>Sora Light</vt:lpstr>
      <vt:lpstr>Aptos Black</vt:lpstr>
      <vt:lpstr>Consolas</vt:lpstr>
      <vt:lpstr>Arial Black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luciacaprile4@outlook.com</cp:lastModifiedBy>
  <cp:revision>9</cp:revision>
  <dcterms:created xsi:type="dcterms:W3CDTF">2026-01-25T02:02:43Z</dcterms:created>
  <dcterms:modified xsi:type="dcterms:W3CDTF">2026-01-30T23:49:49Z</dcterms:modified>
</cp:coreProperties>
</file>